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56" r:id="rId5"/>
    <p:sldId id="320" r:id="rId6"/>
    <p:sldId id="322" r:id="rId7"/>
    <p:sldId id="321" r:id="rId8"/>
    <p:sldId id="323" r:id="rId9"/>
    <p:sldId id="319" r:id="rId10"/>
    <p:sldId id="282" r:id="rId11"/>
    <p:sldId id="298" r:id="rId12"/>
    <p:sldId id="288" r:id="rId13"/>
    <p:sldId id="289" r:id="rId14"/>
    <p:sldId id="290" r:id="rId15"/>
    <p:sldId id="293" r:id="rId16"/>
    <p:sldId id="294" r:id="rId17"/>
    <p:sldId id="295" r:id="rId18"/>
    <p:sldId id="305" r:id="rId19"/>
    <p:sldId id="297" r:id="rId20"/>
    <p:sldId id="299" r:id="rId21"/>
    <p:sldId id="300" r:id="rId22"/>
    <p:sldId id="306" r:id="rId23"/>
    <p:sldId id="296" r:id="rId24"/>
    <p:sldId id="301" r:id="rId25"/>
    <p:sldId id="304" r:id="rId26"/>
    <p:sldId id="309" r:id="rId27"/>
    <p:sldId id="291" r:id="rId28"/>
    <p:sldId id="311" r:id="rId29"/>
    <p:sldId id="317" r:id="rId30"/>
    <p:sldId id="312" r:id="rId31"/>
    <p:sldId id="313" r:id="rId32"/>
    <p:sldId id="310" r:id="rId33"/>
    <p:sldId id="303" r:id="rId34"/>
    <p:sldId id="302" r:id="rId35"/>
    <p:sldId id="315" r:id="rId36"/>
    <p:sldId id="318" r:id="rId37"/>
    <p:sldId id="314" r:id="rId38"/>
    <p:sldId id="292" r:id="rId39"/>
    <p:sldId id="316" r:id="rId40"/>
    <p:sldId id="285" r:id="rId41"/>
    <p:sldId id="286" r:id="rId42"/>
    <p:sldId id="287" r:id="rId43"/>
    <p:sldId id="284" r:id="rId44"/>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18"/>
    <a:srgbClr val="2B5A7F"/>
    <a:srgbClr val="9DC2E0"/>
    <a:srgbClr val="4F0A4F"/>
    <a:srgbClr val="E19FDF"/>
    <a:srgbClr val="645399"/>
    <a:srgbClr val="AD9DDF"/>
    <a:srgbClr val="A23851"/>
    <a:srgbClr val="DD9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EBBBCC-DAD2-459C-BE2E-F6DE35CF9A28}" styleName="Stijl, donker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Stijl, licht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Stijl, licht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1" autoAdjust="0"/>
    <p:restoredTop sz="56992" autoAdjust="0"/>
  </p:normalViewPr>
  <p:slideViewPr>
    <p:cSldViewPr snapToGrid="0">
      <p:cViewPr varScale="1">
        <p:scale>
          <a:sx n="65" d="100"/>
          <a:sy n="65" d="100"/>
        </p:scale>
        <p:origin x="2064"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753A-9A06-804F-98E6-FD33E57F14C8}" type="datetimeFigureOut">
              <a:rPr lang="nl-NL" smtClean="0"/>
              <a:t>9-12-2019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191BA-05A7-A44A-B328-DC6A54A84F9D}" type="slidenum">
              <a:rPr lang="nl-NL" smtClean="0"/>
              <a:t>‹nr.›</a:t>
            </a:fld>
            <a:endParaRPr lang="nl-NL"/>
          </a:p>
        </p:txBody>
      </p:sp>
    </p:spTree>
    <p:extLst>
      <p:ext uri="{BB962C8B-B14F-4D97-AF65-F5344CB8AC3E}">
        <p14:creationId xmlns:p14="http://schemas.microsoft.com/office/powerpoint/2010/main" val="1686542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nDPWywWRIRo&amp;t=425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log.playment.io/semantic-segmenta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qlml.azurewebsites.net/2017/09/12/convolutional-neural-network/"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v-tricks.com/object-detection/faster-r-cnn-yolo-ss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ErfnhcEV1O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cvc.uab.es/people/joans/slides_tensorflow/tensorflow_html/layers.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lberttanner.com/blog/detectron-2-object-detection-with-pytorch"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lberttanner.com/blog/fastai-image-segmentati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owardsdatascience.com/multi-label-image-classification-with-neural-network-keras-ddc1ab1afed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gombru.github.io/2018/05/23/cross_entropy_los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wardsdatascience.com/understanding-semantic-segmentation-with-unet-6be4f42d4b47"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dirty="0">
                <a:solidFill>
                  <a:schemeClr val="tx1"/>
                </a:solidFill>
                <a:effectLst/>
                <a:latin typeface="+mn-lt"/>
                <a:ea typeface="+mn-ea"/>
                <a:cs typeface="+mn-cs"/>
              </a:rPr>
              <a:t>The goal of semantic image segmentation is to label each </a:t>
            </a:r>
            <a:r>
              <a:rPr lang="en-US" sz="1200" b="1" i="0" kern="1200" dirty="0">
                <a:solidFill>
                  <a:schemeClr val="tx1"/>
                </a:solidFill>
                <a:effectLst/>
                <a:latin typeface="+mn-lt"/>
                <a:ea typeface="+mn-ea"/>
                <a:cs typeface="+mn-cs"/>
              </a:rPr>
              <a:t>pixel </a:t>
            </a:r>
            <a:r>
              <a:rPr lang="en-US" sz="1200" b="0" i="0" kern="1200" dirty="0">
                <a:solidFill>
                  <a:schemeClr val="tx1"/>
                </a:solidFill>
                <a:effectLst/>
                <a:latin typeface="+mn-lt"/>
                <a:ea typeface="+mn-ea"/>
                <a:cs typeface="+mn-cs"/>
              </a:rPr>
              <a:t>of an image with a corresponding </a:t>
            </a:r>
            <a:r>
              <a:rPr lang="en-US" sz="1200" b="1" i="0"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 of what is being represented. Because we’re predicting for every pixel in the image, this task is commonly referred to as </a:t>
            </a:r>
            <a:r>
              <a:rPr lang="en-US" sz="1200" b="1" i="0" kern="1200" dirty="0">
                <a:solidFill>
                  <a:schemeClr val="tx1"/>
                </a:solidFill>
                <a:effectLst/>
                <a:latin typeface="+mn-lt"/>
                <a:ea typeface="+mn-ea"/>
                <a:cs typeface="+mn-cs"/>
              </a:rPr>
              <a:t>dense prediction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Note that unlike the previous tasks, the expected output in semantic segmentation are not just labels and bounding box parameters. The output itself is a high resolution image (typically of the same size as input image) in which each pixel is classified to a particular class. Thus it is a pixel level image classification.</a:t>
            </a:r>
          </a:p>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12</a:t>
            </a:fld>
            <a:endParaRPr lang="nl-NL"/>
          </a:p>
        </p:txBody>
      </p:sp>
    </p:spTree>
    <p:extLst>
      <p:ext uri="{BB962C8B-B14F-4D97-AF65-F5344CB8AC3E}">
        <p14:creationId xmlns:p14="http://schemas.microsoft.com/office/powerpoint/2010/main" val="313870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dirty="0">
                <a:solidFill>
                  <a:schemeClr val="tx1"/>
                </a:solidFill>
                <a:effectLst/>
                <a:latin typeface="+mn-lt"/>
                <a:ea typeface="+mn-ea"/>
                <a:cs typeface="+mn-cs"/>
              </a:rPr>
              <a:t>Instance segmentation is one step ahead of semantic segmentation wherein along with pixel level classification, we expect the computer to classify each instance of a class separately. For example in the image above there are 3 people, technically 3 instances of the class “Person”. All the 3 are classified separately (in a different color). But semantic segmentation does not differentiate between the instances of a particular class.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13</a:t>
            </a:fld>
            <a:endParaRPr lang="nl-NL"/>
          </a:p>
        </p:txBody>
      </p:sp>
    </p:spTree>
    <p:extLst>
      <p:ext uri="{BB962C8B-B14F-4D97-AF65-F5344CB8AC3E}">
        <p14:creationId xmlns:p14="http://schemas.microsoft.com/office/powerpoint/2010/main" val="128532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14</a:t>
            </a:fld>
            <a:endParaRPr lang="nl-NL"/>
          </a:p>
        </p:txBody>
      </p:sp>
    </p:spTree>
    <p:extLst>
      <p:ext uri="{BB962C8B-B14F-4D97-AF65-F5344CB8AC3E}">
        <p14:creationId xmlns:p14="http://schemas.microsoft.com/office/powerpoint/2010/main" val="3643354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https://www.youtube.com/watch?v=nDPWywWRIRo&amp;t=425s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15</a:t>
            </a:fld>
            <a:endParaRPr lang="nl-NL"/>
          </a:p>
        </p:txBody>
      </p:sp>
    </p:spTree>
    <p:extLst>
      <p:ext uri="{BB962C8B-B14F-4D97-AF65-F5344CB8AC3E}">
        <p14:creationId xmlns:p14="http://schemas.microsoft.com/office/powerpoint/2010/main" val="4187734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https://blog.playment.io/semantic-segmentation/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16</a:t>
            </a:fld>
            <a:endParaRPr lang="nl-NL"/>
          </a:p>
        </p:txBody>
      </p:sp>
    </p:spTree>
    <p:extLst>
      <p:ext uri="{BB962C8B-B14F-4D97-AF65-F5344CB8AC3E}">
        <p14:creationId xmlns:p14="http://schemas.microsoft.com/office/powerpoint/2010/main" val="124581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1191BA-05A7-A44A-B328-DC6A54A84F9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848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http://sqlml.azurewebsites.net/2017/09/12/convolutional-neural-network/</a:t>
            </a:r>
            <a:endParaRPr lang="nl-BE" dirty="0"/>
          </a:p>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18</a:t>
            </a:fld>
            <a:endParaRPr lang="nl-NL"/>
          </a:p>
        </p:txBody>
      </p:sp>
    </p:spTree>
    <p:extLst>
      <p:ext uri="{BB962C8B-B14F-4D97-AF65-F5344CB8AC3E}">
        <p14:creationId xmlns:p14="http://schemas.microsoft.com/office/powerpoint/2010/main" val="4063329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1191BA-05A7-A44A-B328-DC6A54A84F9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66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https://cv-tricks.com/object-detection/faster-r-cnn-yolo-ssd/</a:t>
            </a:r>
            <a:endParaRPr lang="nl-BE" dirty="0"/>
          </a:p>
          <a:p>
            <a:endParaRPr lang="nl-BE" dirty="0"/>
          </a:p>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20</a:t>
            </a:fld>
            <a:endParaRPr lang="nl-NL"/>
          </a:p>
        </p:txBody>
      </p:sp>
    </p:spTree>
    <p:extLst>
      <p:ext uri="{BB962C8B-B14F-4D97-AF65-F5344CB8AC3E}">
        <p14:creationId xmlns:p14="http://schemas.microsoft.com/office/powerpoint/2010/main" val="1292380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1191BA-05A7-A44A-B328-DC6A54A84F9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068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(FYI – best wel pittig om te begrijpen, buiten de scope van dit vak: </a:t>
            </a:r>
            <a:r>
              <a:rPr lang="nl-BE" dirty="0">
                <a:hlinkClick r:id="rId3"/>
              </a:rPr>
              <a:t>https://www.youtube.com/watch?v=ErfnhcEV1O8</a:t>
            </a:r>
            <a:r>
              <a:rPr lang="nl-BE" dirty="0"/>
              <a:t> : wat </a:t>
            </a:r>
            <a:r>
              <a:rPr lang="nl-BE" dirty="0" err="1"/>
              <a:t>entropy</a:t>
            </a:r>
            <a:r>
              <a:rPr lang="nl-BE" dirty="0"/>
              <a:t> en cross </a:t>
            </a:r>
            <a:r>
              <a:rPr lang="nl-BE" dirty="0" err="1"/>
              <a:t>entropy</a:t>
            </a:r>
            <a:r>
              <a:rPr lang="nl-BE" dirty="0"/>
              <a:t> juist betekent, zelfs in de context van Shannon </a:t>
            </a:r>
            <a:r>
              <a:rPr lang="nl-BE" dirty="0" err="1"/>
              <a:t>theory</a:t>
            </a:r>
            <a:r>
              <a:rPr lang="nl-BE" dirty="0"/>
              <a:t>). Niet kennen voor het examen.</a:t>
            </a:r>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a:t>
            </a:fld>
            <a:endParaRPr lang="nl-NL"/>
          </a:p>
        </p:txBody>
      </p:sp>
    </p:spTree>
    <p:extLst>
      <p:ext uri="{BB962C8B-B14F-4D97-AF65-F5344CB8AC3E}">
        <p14:creationId xmlns:p14="http://schemas.microsoft.com/office/powerpoint/2010/main" val="1927178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First half is </a:t>
            </a:r>
            <a:r>
              <a:rPr lang="nl-NL" dirty="0" err="1"/>
              <a:t>the</a:t>
            </a:r>
            <a:r>
              <a:rPr lang="nl-NL" dirty="0"/>
              <a:t> encoder. Stripping </a:t>
            </a:r>
            <a:r>
              <a:rPr lang="nl-NL" dirty="0" err="1"/>
              <a:t>the</a:t>
            </a:r>
            <a:r>
              <a:rPr lang="nl-NL" dirty="0"/>
              <a:t> image down via </a:t>
            </a:r>
            <a:r>
              <a:rPr lang="nl-NL" dirty="0" err="1"/>
              <a:t>convolutions</a:t>
            </a:r>
            <a:r>
              <a:rPr lang="nl-NL" dirty="0"/>
              <a:t> en </a:t>
            </a:r>
            <a:r>
              <a:rPr lang="nl-NL" dirty="0" err="1"/>
              <a:t>poolings</a:t>
            </a:r>
            <a:r>
              <a:rPr lang="nl-NL" dirty="0"/>
              <a:t> </a:t>
            </a:r>
            <a:r>
              <a:rPr lang="nl-NL" dirty="0" err="1"/>
              <a:t>to</a:t>
            </a:r>
            <a:r>
              <a:rPr lang="nl-NL" dirty="0"/>
              <a:t> </a:t>
            </a:r>
            <a:r>
              <a:rPr lang="nl-NL" dirty="0" err="1"/>
              <a:t>determine</a:t>
            </a:r>
            <a:r>
              <a:rPr lang="nl-NL" dirty="0"/>
              <a:t> </a:t>
            </a:r>
            <a:r>
              <a:rPr lang="nl-NL" dirty="0" err="1"/>
              <a:t>the</a:t>
            </a:r>
            <a:r>
              <a:rPr lang="nl-NL" dirty="0"/>
              <a:t> </a:t>
            </a:r>
            <a:r>
              <a:rPr lang="nl-NL" dirty="0" err="1"/>
              <a:t>what</a:t>
            </a:r>
            <a:r>
              <a:rPr lang="nl-NL" dirty="0"/>
              <a:t>. </a:t>
            </a:r>
          </a:p>
          <a:p>
            <a:r>
              <a:rPr lang="nl-NL" dirty="0"/>
              <a:t>Second half of </a:t>
            </a:r>
            <a:r>
              <a:rPr lang="nl-NL" dirty="0" err="1"/>
              <a:t>the</a:t>
            </a:r>
            <a:r>
              <a:rPr lang="nl-NL" dirty="0"/>
              <a:t> </a:t>
            </a:r>
            <a:r>
              <a:rPr lang="nl-NL" dirty="0" err="1"/>
              <a:t>network</a:t>
            </a:r>
            <a:r>
              <a:rPr lang="nl-NL" dirty="0"/>
              <a:t> is de decoder. </a:t>
            </a:r>
            <a:r>
              <a:rPr lang="nl-NL" dirty="0" err="1"/>
              <a:t>Determines</a:t>
            </a:r>
            <a:r>
              <a:rPr lang="nl-NL" dirty="0"/>
              <a:t> </a:t>
            </a:r>
            <a:r>
              <a:rPr lang="nl-NL" dirty="0" err="1"/>
              <a:t>the</a:t>
            </a:r>
            <a:r>
              <a:rPr lang="nl-NL" dirty="0"/>
              <a:t> </a:t>
            </a:r>
            <a:r>
              <a:rPr lang="nl-NL" dirty="0" err="1"/>
              <a:t>where</a:t>
            </a:r>
            <a:r>
              <a:rPr lang="nl-NL" dirty="0"/>
              <a:t>. </a:t>
            </a:r>
            <a:r>
              <a:rPr lang="nl-NL" dirty="0" err="1"/>
              <a:t>Uses</a:t>
            </a:r>
            <a:r>
              <a:rPr lang="nl-NL" dirty="0"/>
              <a:t> </a:t>
            </a:r>
            <a:r>
              <a:rPr lang="nl-NL" dirty="0" err="1"/>
              <a:t>upsampling</a:t>
            </a:r>
            <a:r>
              <a:rPr lang="nl-NL" dirty="0"/>
              <a:t> : transpose </a:t>
            </a:r>
            <a:r>
              <a:rPr lang="nl-NL" dirty="0" err="1"/>
              <a:t>convolutions</a:t>
            </a:r>
            <a:r>
              <a:rPr lang="nl-NL" dirty="0"/>
              <a:t> / </a:t>
            </a:r>
            <a:r>
              <a:rPr lang="nl-NL" dirty="0" err="1"/>
              <a:t>deconvoltions</a:t>
            </a:r>
            <a:r>
              <a:rPr lang="nl-NL" dirty="0"/>
              <a:t>. </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24</a:t>
            </a:fld>
            <a:endParaRPr lang="nl-NL"/>
          </a:p>
        </p:txBody>
      </p:sp>
    </p:spTree>
    <p:extLst>
      <p:ext uri="{BB962C8B-B14F-4D97-AF65-F5344CB8AC3E}">
        <p14:creationId xmlns:p14="http://schemas.microsoft.com/office/powerpoint/2010/main" val="89306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http://www.cvc.uab.es/people/joans/slides_tensorflow/tensorflow_html/layers.html</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25</a:t>
            </a:fld>
            <a:endParaRPr lang="nl-NL"/>
          </a:p>
        </p:txBody>
      </p:sp>
    </p:spTree>
    <p:extLst>
      <p:ext uri="{BB962C8B-B14F-4D97-AF65-F5344CB8AC3E}">
        <p14:creationId xmlns:p14="http://schemas.microsoft.com/office/powerpoint/2010/main" val="3156305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27</a:t>
            </a:fld>
            <a:endParaRPr lang="nl-NL"/>
          </a:p>
        </p:txBody>
      </p:sp>
    </p:spTree>
    <p:extLst>
      <p:ext uri="{BB962C8B-B14F-4D97-AF65-F5344CB8AC3E}">
        <p14:creationId xmlns:p14="http://schemas.microsoft.com/office/powerpoint/2010/main" val="3702564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Unet</a:t>
            </a:r>
            <a:r>
              <a:rPr lang="nl-NL" dirty="0"/>
              <a:t> </a:t>
            </a:r>
            <a:r>
              <a:rPr lang="nl-NL" dirty="0" err="1"/>
              <a:t>uses</a:t>
            </a:r>
            <a:r>
              <a:rPr lang="nl-NL" dirty="0"/>
              <a:t> </a:t>
            </a:r>
            <a:r>
              <a:rPr lang="nl-NL" dirty="0" err="1"/>
              <a:t>the</a:t>
            </a:r>
            <a:r>
              <a:rPr lang="nl-NL" dirty="0"/>
              <a:t> </a:t>
            </a:r>
            <a:r>
              <a:rPr lang="nl-NL" dirty="0" err="1"/>
              <a:t>same</a:t>
            </a:r>
            <a:r>
              <a:rPr lang="nl-NL" dirty="0"/>
              <a:t> </a:t>
            </a:r>
            <a:r>
              <a:rPr lang="nl-NL" dirty="0" err="1"/>
              <a:t>principle</a:t>
            </a:r>
            <a:r>
              <a:rPr lang="nl-NL" dirty="0"/>
              <a:t> of ‘skip </a:t>
            </a:r>
            <a:r>
              <a:rPr lang="nl-NL" dirty="0" err="1"/>
              <a:t>connections</a:t>
            </a:r>
            <a:r>
              <a:rPr lang="nl-NL" dirty="0"/>
              <a:t>’, </a:t>
            </a:r>
            <a:r>
              <a:rPr lang="nl-NL" dirty="0" err="1"/>
              <a:t>same</a:t>
            </a:r>
            <a:r>
              <a:rPr lang="nl-NL" dirty="0"/>
              <a:t> as </a:t>
            </a:r>
            <a:r>
              <a:rPr lang="nl-NL" dirty="0" err="1"/>
              <a:t>ResNet</a:t>
            </a:r>
            <a:r>
              <a:rPr lang="nl-NL" dirty="0"/>
              <a:t>/</a:t>
            </a:r>
            <a:r>
              <a:rPr lang="nl-NL" dirty="0" err="1"/>
              <a:t>DenseNet</a:t>
            </a:r>
            <a:r>
              <a:rPr lang="nl-NL" dirty="0"/>
              <a: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29</a:t>
            </a:fld>
            <a:endParaRPr lang="nl-NL"/>
          </a:p>
        </p:txBody>
      </p:sp>
    </p:spTree>
    <p:extLst>
      <p:ext uri="{BB962C8B-B14F-4D97-AF65-F5344CB8AC3E}">
        <p14:creationId xmlns:p14="http://schemas.microsoft.com/office/powerpoint/2010/main" val="3921466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1191BA-05A7-A44A-B328-DC6A54A84F9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565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https://gilberttanner.com/blog/detectron-2-object-detection-with-pytorch</a:t>
            </a:r>
            <a:endParaRPr lang="nl-BE" dirty="0"/>
          </a:p>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32</a:t>
            </a:fld>
            <a:endParaRPr lang="nl-NL"/>
          </a:p>
        </p:txBody>
      </p:sp>
    </p:spTree>
    <p:extLst>
      <p:ext uri="{BB962C8B-B14F-4D97-AF65-F5344CB8AC3E}">
        <p14:creationId xmlns:p14="http://schemas.microsoft.com/office/powerpoint/2010/main" val="1662499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1191BA-05A7-A44A-B328-DC6A54A84F9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830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https://gilberttanner.com/blog/fastai-image-segmentation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35</a:t>
            </a:fld>
            <a:endParaRPr lang="nl-NL"/>
          </a:p>
        </p:txBody>
      </p:sp>
    </p:spTree>
    <p:extLst>
      <p:ext uri="{BB962C8B-B14F-4D97-AF65-F5344CB8AC3E}">
        <p14:creationId xmlns:p14="http://schemas.microsoft.com/office/powerpoint/2010/main" val="1649754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https://towardsdatascience.com/multi-label-image-classification-with-neural-network-keras-ddc1ab1afede</a:t>
            </a:r>
            <a:endParaRPr lang="nl-BE" dirty="0"/>
          </a:p>
          <a:p>
            <a:endParaRPr lang="nl-BE" dirty="0"/>
          </a:p>
          <a:p>
            <a:r>
              <a:rPr lang="nl-BE" dirty="0">
                <a:hlinkClick r:id="rId4"/>
              </a:rPr>
              <a:t>https://gombru.github.io/2018/05/23/cross_entropy_loss/</a:t>
            </a:r>
            <a:endParaRPr lang="nl-BE" dirty="0"/>
          </a:p>
          <a:p>
            <a:endParaRPr lang="nl-BE" dirty="0"/>
          </a:p>
          <a:p>
            <a:r>
              <a:rPr lang="nl-BE" dirty="0" err="1"/>
              <a:t>Categorical</a:t>
            </a:r>
            <a:r>
              <a:rPr lang="nl-BE" dirty="0"/>
              <a:t> </a:t>
            </a:r>
            <a:r>
              <a:rPr lang="nl-BE" dirty="0" err="1"/>
              <a:t>crossentropy</a:t>
            </a:r>
            <a:r>
              <a:rPr lang="nl-BE" dirty="0"/>
              <a:t> = </a:t>
            </a:r>
            <a:r>
              <a:rPr lang="nl-BE" dirty="0" err="1"/>
              <a:t>softmax</a:t>
            </a:r>
            <a:r>
              <a:rPr lang="nl-BE" dirty="0"/>
              <a:t> </a:t>
            </a:r>
            <a:r>
              <a:rPr lang="nl-BE" dirty="0" err="1"/>
              <a:t>activation</a:t>
            </a:r>
            <a:r>
              <a:rPr lang="nl-BE" dirty="0"/>
              <a:t> </a:t>
            </a:r>
            <a:r>
              <a:rPr lang="nl-BE" dirty="0" err="1"/>
              <a:t>function</a:t>
            </a:r>
            <a:r>
              <a:rPr lang="nl-BE" dirty="0"/>
              <a:t> + cross </a:t>
            </a:r>
            <a:r>
              <a:rPr lang="nl-BE" dirty="0" err="1"/>
              <a:t>entropy</a:t>
            </a:r>
            <a:r>
              <a:rPr lang="nl-BE" dirty="0"/>
              <a:t> </a:t>
            </a:r>
            <a:r>
              <a:rPr lang="nl-BE" dirty="0" err="1"/>
              <a:t>loss</a:t>
            </a:r>
            <a:endParaRPr lang="nl-BE" dirty="0"/>
          </a:p>
          <a:p>
            <a:r>
              <a:rPr lang="nl-BE" dirty="0"/>
              <a:t>De </a:t>
            </a:r>
            <a:r>
              <a:rPr lang="nl-BE" dirty="0" err="1"/>
              <a:t>logits</a:t>
            </a:r>
            <a:r>
              <a:rPr lang="nl-BE" dirty="0"/>
              <a:t> = uitkomst van de </a:t>
            </a:r>
            <a:r>
              <a:rPr lang="nl-BE" dirty="0" err="1"/>
              <a:t>affine</a:t>
            </a:r>
            <a:r>
              <a:rPr lang="nl-BE" dirty="0"/>
              <a:t> </a:t>
            </a:r>
            <a:r>
              <a:rPr lang="nl-BE" dirty="0" err="1"/>
              <a:t>functions</a:t>
            </a:r>
            <a:r>
              <a:rPr lang="nl-BE" dirty="0"/>
              <a:t> (</a:t>
            </a:r>
            <a:r>
              <a:rPr lang="nl-BE" dirty="0" err="1"/>
              <a:t>aW+b</a:t>
            </a:r>
            <a:r>
              <a:rPr lang="nl-BE" dirty="0"/>
              <a:t>), dat daarna door een non-</a:t>
            </a:r>
            <a:r>
              <a:rPr lang="nl-BE" dirty="0" err="1"/>
              <a:t>linear</a:t>
            </a:r>
            <a:r>
              <a:rPr lang="nl-BE" dirty="0"/>
              <a:t> part wordt gedaan, de </a:t>
            </a:r>
            <a:r>
              <a:rPr lang="nl-BE" dirty="0" err="1"/>
              <a:t>softmax</a:t>
            </a:r>
            <a:r>
              <a:rPr lang="nl-BE" dirty="0"/>
              <a:t> (</a:t>
            </a:r>
            <a:r>
              <a:rPr lang="nl-BE" dirty="0" err="1"/>
              <a:t>squashing</a:t>
            </a:r>
            <a:r>
              <a:rPr lang="nl-BE" dirty="0"/>
              <a:t> naar </a:t>
            </a:r>
            <a:r>
              <a:rPr lang="nl-BE" dirty="0" err="1"/>
              <a:t>probabilities</a:t>
            </a:r>
            <a:r>
              <a:rPr lang="nl-BE" dirty="0"/>
              <a:t> tussen verschillende categorieën). </a:t>
            </a:r>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4</a:t>
            </a:fld>
            <a:endParaRPr lang="nl-NL"/>
          </a:p>
        </p:txBody>
      </p:sp>
    </p:spTree>
    <p:extLst>
      <p:ext uri="{BB962C8B-B14F-4D97-AF65-F5344CB8AC3E}">
        <p14:creationId xmlns:p14="http://schemas.microsoft.com/office/powerpoint/2010/main" val="10508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Binary</a:t>
            </a:r>
            <a:r>
              <a:rPr lang="nl-NL" dirty="0"/>
              <a:t> </a:t>
            </a:r>
            <a:r>
              <a:rPr lang="nl-NL" dirty="0" err="1"/>
              <a:t>crossentropy</a:t>
            </a:r>
            <a:r>
              <a:rPr lang="nl-NL" dirty="0"/>
              <a:t> = </a:t>
            </a:r>
            <a:r>
              <a:rPr lang="nl-NL" dirty="0" err="1"/>
              <a:t>sigmoid</a:t>
            </a:r>
            <a:r>
              <a:rPr lang="nl-NL" dirty="0"/>
              <a:t> </a:t>
            </a:r>
            <a:r>
              <a:rPr lang="nl-NL" dirty="0" err="1"/>
              <a:t>activation</a:t>
            </a:r>
            <a:r>
              <a:rPr lang="nl-NL" dirty="0"/>
              <a:t> + cross </a:t>
            </a:r>
            <a:r>
              <a:rPr lang="nl-NL" dirty="0" err="1"/>
              <a:t>entropy</a:t>
            </a:r>
            <a:r>
              <a:rPr lang="nl-NL" dirty="0"/>
              <a:t> </a:t>
            </a:r>
            <a:r>
              <a:rPr lang="nl-NL" dirty="0" err="1"/>
              <a:t>loss</a:t>
            </a:r>
            <a:endParaRPr lang="nl-NL" dirty="0"/>
          </a:p>
          <a:p>
            <a:endParaRPr lang="nl-NL" dirty="0"/>
          </a:p>
          <a:p>
            <a:r>
              <a:rPr lang="nl-NL" dirty="0"/>
              <a:t>Let wel op: voor </a:t>
            </a:r>
            <a:r>
              <a:rPr lang="nl-NL" dirty="0" err="1"/>
              <a:t>multi</a:t>
            </a:r>
            <a:r>
              <a:rPr lang="nl-NL" dirty="0"/>
              <a:t>-label </a:t>
            </a:r>
            <a:r>
              <a:rPr lang="nl-NL" dirty="0" err="1"/>
              <a:t>classification</a:t>
            </a:r>
            <a:r>
              <a:rPr lang="nl-NL" dirty="0"/>
              <a:t>: regelmatig een probleem met </a:t>
            </a:r>
            <a:r>
              <a:rPr lang="nl-NL" dirty="0" err="1"/>
              <a:t>unbalanced</a:t>
            </a:r>
            <a:r>
              <a:rPr lang="nl-NL" dirty="0"/>
              <a:t> datasets…hoe moet je daar nu mee om gaan. Want gewone up/downsampling werkt nu niet echt meer. Ook </a:t>
            </a:r>
            <a:r>
              <a:rPr lang="nl-NL" dirty="0" err="1"/>
              <a:t>augmentation</a:t>
            </a:r>
            <a:r>
              <a:rPr lang="nl-NL" dirty="0"/>
              <a:t> technieken niet echt… </a:t>
            </a:r>
            <a:r>
              <a:rPr lang="nl-NL" dirty="0">
                <a:sym typeface="Wingdings" panose="05000000000000000000" pitchFamily="2" charset="2"/>
              </a:rPr>
              <a:t> omdat je nu immers data kan krijgen met verschillende combo’s van labels. En als je sampling technieken zou gebruiken, dan creëer je bias in je data door bepaalde combo’s te veel/weinig voor te stellen, of altijd in een bepaalde ‘verhouding’ </a:t>
            </a:r>
            <a:r>
              <a:rPr lang="nl-NL" dirty="0" err="1">
                <a:sym typeface="Wingdings" panose="05000000000000000000" pitchFamily="2" charset="2"/>
              </a:rPr>
              <a:t>tov</a:t>
            </a:r>
            <a:r>
              <a:rPr lang="nl-NL" dirty="0">
                <a:sym typeface="Wingdings" panose="05000000000000000000" pitchFamily="2" charset="2"/>
              </a:rPr>
              <a:t> </a:t>
            </a:r>
            <a:r>
              <a:rPr lang="nl-NL">
                <a:sym typeface="Wingdings" panose="05000000000000000000" pitchFamily="2" charset="2"/>
              </a:rPr>
              <a:t>elkaar. </a:t>
            </a:r>
            <a:endParaRPr lang="nl-NL" dirty="0"/>
          </a:p>
          <a:p>
            <a:r>
              <a:rPr lang="nl-NL" dirty="0"/>
              <a:t>= </a:t>
            </a:r>
            <a:r>
              <a:rPr lang="nl-NL" dirty="0" err="1"/>
              <a:t>active</a:t>
            </a:r>
            <a:r>
              <a:rPr lang="nl-NL" dirty="0"/>
              <a:t> research field…</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a:t>
            </a:fld>
            <a:endParaRPr lang="nl-NL"/>
          </a:p>
        </p:txBody>
      </p:sp>
    </p:spTree>
    <p:extLst>
      <p:ext uri="{BB962C8B-B14F-4D97-AF65-F5344CB8AC3E}">
        <p14:creationId xmlns:p14="http://schemas.microsoft.com/office/powerpoint/2010/main" val="4190961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331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7</a:t>
            </a:fld>
            <a:endParaRPr lang="nl-NL"/>
          </a:p>
        </p:txBody>
      </p:sp>
    </p:spTree>
    <p:extLst>
      <p:ext uri="{BB962C8B-B14F-4D97-AF65-F5344CB8AC3E}">
        <p14:creationId xmlns:p14="http://schemas.microsoft.com/office/powerpoint/2010/main" val="3590059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https://towardsdatascience.com/understanding-semantic-segmentation-with-unet-6be4f42d4b47</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9</a:t>
            </a:fld>
            <a:endParaRPr lang="nl-NL"/>
          </a:p>
        </p:txBody>
      </p:sp>
    </p:spTree>
    <p:extLst>
      <p:ext uri="{BB962C8B-B14F-4D97-AF65-F5344CB8AC3E}">
        <p14:creationId xmlns:p14="http://schemas.microsoft.com/office/powerpoint/2010/main" val="3408781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localization along with the discrete label, we also expect the compute to localize where exactly the object is present in the image. This localization is typically implemented using a bounding box which can be identified by some numerical parameters with respect to the image boundary. Even in this case, the assumption is to have only one object per image.</a:t>
            </a:r>
            <a:endParaRPr lang="nl-BE" dirty="0"/>
          </a:p>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10</a:t>
            </a:fld>
            <a:endParaRPr lang="nl-NL"/>
          </a:p>
        </p:txBody>
      </p:sp>
    </p:spTree>
    <p:extLst>
      <p:ext uri="{BB962C8B-B14F-4D97-AF65-F5344CB8AC3E}">
        <p14:creationId xmlns:p14="http://schemas.microsoft.com/office/powerpoint/2010/main" val="3413813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dirty="0">
                <a:solidFill>
                  <a:schemeClr val="tx1"/>
                </a:solidFill>
                <a:effectLst/>
                <a:latin typeface="+mn-lt"/>
                <a:ea typeface="+mn-ea"/>
                <a:cs typeface="+mn-cs"/>
              </a:rPr>
              <a:t>Object Detection extends localization to the next level where now the image is not constrained to have only one object, but can contain multiple objects. The task is to classify and localize all the objects in the image. Here again the localization is done using the concept of bounding box.</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11</a:t>
            </a:fld>
            <a:endParaRPr lang="nl-NL"/>
          </a:p>
        </p:txBody>
      </p:sp>
    </p:spTree>
    <p:extLst>
      <p:ext uri="{BB962C8B-B14F-4D97-AF65-F5344CB8AC3E}">
        <p14:creationId xmlns:p14="http://schemas.microsoft.com/office/powerpoint/2010/main" val="2052371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wmf"/><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3999" y="1113180"/>
            <a:ext cx="9144000" cy="2033637"/>
          </a:xfrm>
        </p:spPr>
        <p:txBody>
          <a:bodyPr anchor="b"/>
          <a:lstStyle>
            <a:lvl1pPr algn="ctr">
              <a:defRPr sz="6000" b="1">
                <a:solidFill>
                  <a:schemeClr val="tx1"/>
                </a:solidFill>
                <a:latin typeface="+mn-lt"/>
              </a:defRPr>
            </a:lvl1pPr>
          </a:lstStyle>
          <a:p>
            <a:r>
              <a:rPr lang="nl-NL" dirty="0"/>
              <a:t>Klik om de stijl te bewerken</a:t>
            </a:r>
            <a:endParaRPr lang="nl-BE" dirty="0"/>
          </a:p>
        </p:txBody>
      </p:sp>
      <p:sp>
        <p:nvSpPr>
          <p:cNvPr id="3" name="Ondertitel 2"/>
          <p:cNvSpPr>
            <a:spLocks noGrp="1"/>
          </p:cNvSpPr>
          <p:nvPr>
            <p:ph type="subTitle" idx="1"/>
          </p:nvPr>
        </p:nvSpPr>
        <p:spPr>
          <a:xfrm>
            <a:off x="3697355" y="3322846"/>
            <a:ext cx="4797288" cy="216355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sp>
        <p:nvSpPr>
          <p:cNvPr id="4" name="Tijdelijke aanduiding voor datum 3"/>
          <p:cNvSpPr>
            <a:spLocks noGrp="1"/>
          </p:cNvSpPr>
          <p:nvPr>
            <p:ph type="dt" sz="half" idx="10"/>
          </p:nvPr>
        </p:nvSpPr>
        <p:spPr/>
        <p:txBody>
          <a:bodyPr/>
          <a:lstStyle/>
          <a:p>
            <a:fld id="{6D69ACB7-8DA7-4AF8-A474-46A1998EDF52}" type="datetimeFigureOut">
              <a:rPr lang="nl-BE" smtClean="0"/>
              <a:t>9/12/2019</a:t>
            </a:fld>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53094" y="3504354"/>
            <a:ext cx="3691761" cy="3353646"/>
          </a:xfrm>
          <a:prstGeom prst="rect">
            <a:avLst/>
          </a:prstGeom>
        </p:spPr>
      </p:pic>
      <p:pic>
        <p:nvPicPr>
          <p:cNvPr id="9" name="Afbeelding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60461" y="6248784"/>
            <a:ext cx="2471076" cy="472691"/>
          </a:xfrm>
          <a:prstGeom prst="rect">
            <a:avLst/>
          </a:prstGeom>
        </p:spPr>
      </p:pic>
    </p:spTree>
    <p:extLst>
      <p:ext uri="{BB962C8B-B14F-4D97-AF65-F5344CB8AC3E}">
        <p14:creationId xmlns:p14="http://schemas.microsoft.com/office/powerpoint/2010/main" val="246991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D69ACB7-8DA7-4AF8-A474-46A1998EDF52}" type="datetimeFigureOut">
              <a:rPr lang="nl-BE" smtClean="0"/>
              <a:t>9/12/2019</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12254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9/12/2019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533006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9/12/2019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550391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9/12/2019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70841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9/12/2019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144752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el en object">
    <p:spTree>
      <p:nvGrpSpPr>
        <p:cNvPr id="1" name=""/>
        <p:cNvGrpSpPr/>
        <p:nvPr/>
      </p:nvGrpSpPr>
      <p:grpSpPr>
        <a:xfrm>
          <a:off x="0" y="0"/>
          <a:ext cx="0" cy="0"/>
          <a:chOff x="0" y="0"/>
          <a:chExt cx="0" cy="0"/>
        </a:xfrm>
      </p:grpSpPr>
      <p:sp>
        <p:nvSpPr>
          <p:cNvPr id="8" name="Ondertitel 2"/>
          <p:cNvSpPr>
            <a:spLocks noGrp="1"/>
          </p:cNvSpPr>
          <p:nvPr>
            <p:ph type="subTitle" idx="1" hasCustomPrompt="1"/>
          </p:nvPr>
        </p:nvSpPr>
        <p:spPr>
          <a:xfrm>
            <a:off x="1236662" y="3429000"/>
            <a:ext cx="4859338" cy="2385060"/>
          </a:xfrm>
          <a:prstGeom prst="rect">
            <a:avLst/>
          </a:prstGeom>
        </p:spPr>
        <p:txBody>
          <a:bodyPr lIns="0" tIns="0" rIns="0" bIns="0">
            <a:normAutofit/>
          </a:bodyPr>
          <a:lstStyle>
            <a:lvl1pPr marL="342900" marR="0" indent="-342900" algn="l" defTabSz="914400" rtl="0" eaLnBrk="1" fontAlgn="auto" latinLnBrk="0" hangingPunct="1">
              <a:lnSpc>
                <a:spcPct val="90000"/>
              </a:lnSpc>
              <a:spcBef>
                <a:spcPts val="1000"/>
              </a:spcBef>
              <a:spcAft>
                <a:spcPts val="0"/>
              </a:spcAft>
              <a:buClr>
                <a:schemeClr val="tx1"/>
              </a:buClr>
              <a:buSzPct val="131000"/>
              <a:buFont typeface="Arial" charset="0"/>
              <a:buChar char="•"/>
              <a:tabLst/>
              <a:defRPr sz="2400">
                <a:solidFill>
                  <a:schemeClr val="tx1"/>
                </a:solidFill>
              </a:defRPr>
            </a:lvl1pPr>
            <a:lvl2pPr marL="539750" indent="-171450" algn="l">
              <a:buFont typeface="Arial" panose="020B0604020202020204" pitchFamily="34" charset="0"/>
              <a:buChar char="•"/>
              <a:tabLst/>
              <a:defRPr sz="2000"/>
            </a:lvl2pPr>
            <a:lvl3pPr marL="801688" indent="-254000" algn="l">
              <a:buFont typeface="Courier New" panose="02070309020205020404" pitchFamily="49" charset="0"/>
              <a:buChar char="o"/>
              <a:tabLst/>
              <a:defRPr sz="2000"/>
            </a:lvl3pPr>
            <a:lvl4pPr marL="1073150" indent="-254000" algn="l">
              <a:buFont typeface="Wingdings" pitchFamily="2" charset="2"/>
              <a:buChar char="§"/>
              <a:tabLst/>
              <a:defRPr sz="2000"/>
            </a:lvl4pPr>
            <a:lvl5pPr marL="801688" indent="-254000" algn="l">
              <a:buFont typeface="Courier New" panose="02070309020205020404" pitchFamily="49" charset="0"/>
              <a:buChar char="o"/>
              <a:tabLst/>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Eerste niveau</a:t>
            </a:r>
          </a:p>
          <a:p>
            <a:pPr lvl="1"/>
            <a:r>
              <a:rPr lang="nl-NL"/>
              <a:t>Tweede niveau</a:t>
            </a:r>
          </a:p>
          <a:p>
            <a:pPr lvl="2"/>
            <a:r>
              <a:rPr lang="nl-NL"/>
              <a:t>Derde niveau</a:t>
            </a:r>
          </a:p>
          <a:p>
            <a:pPr lvl="3"/>
            <a:r>
              <a:rPr lang="nl-NL"/>
              <a:t>Vierde niveau</a:t>
            </a:r>
          </a:p>
          <a:p>
            <a:endParaRPr lang="nl-BE"/>
          </a:p>
        </p:txBody>
      </p:sp>
      <p:sp>
        <p:nvSpPr>
          <p:cNvPr id="12" name="Titel 1"/>
          <p:cNvSpPr>
            <a:spLocks noGrp="1"/>
          </p:cNvSpPr>
          <p:nvPr>
            <p:ph type="ctrTitle" hasCustomPrompt="1"/>
          </p:nvPr>
        </p:nvSpPr>
        <p:spPr>
          <a:xfrm>
            <a:off x="1236662" y="1268413"/>
            <a:ext cx="3695065" cy="2160587"/>
          </a:xfrm>
          <a:prstGeom prst="rect">
            <a:avLst/>
          </a:prstGeom>
        </p:spPr>
        <p:txBody>
          <a:bodyPr lIns="0" tIns="0" rIns="0" bIns="0" anchor="t">
            <a:normAutofit/>
          </a:bodyPr>
          <a:lstStyle>
            <a:lvl1pPr algn="l">
              <a:defRPr sz="3500"/>
            </a:lvl1pPr>
          </a:lstStyle>
          <a:p>
            <a:r>
              <a:rPr lang="nl-NL"/>
              <a:t>Klik om </a:t>
            </a:r>
            <a:br>
              <a:rPr lang="nl-NL"/>
            </a:br>
            <a:r>
              <a:rPr lang="nl-NL"/>
              <a:t>de stijl te bewerken</a:t>
            </a:r>
            <a:endParaRPr lang="nl-BE"/>
          </a:p>
        </p:txBody>
      </p:sp>
    </p:spTree>
    <p:extLst>
      <p:ext uri="{BB962C8B-B14F-4D97-AF65-F5344CB8AC3E}">
        <p14:creationId xmlns:p14="http://schemas.microsoft.com/office/powerpoint/2010/main" val="4254173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9/12/2019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301119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9/12/2019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spTree>
    <p:extLst>
      <p:ext uri="{BB962C8B-B14F-4D97-AF65-F5344CB8AC3E}">
        <p14:creationId xmlns:p14="http://schemas.microsoft.com/office/powerpoint/2010/main" val="829693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838200" y="2291379"/>
            <a:ext cx="10515600" cy="3885584"/>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9/12/2019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pic>
        <p:nvPicPr>
          <p:cNvPr id="8" name="Tijdelijke aanduiding voor inhoud 4">
            <a:extLst>
              <a:ext uri="{FF2B5EF4-FFF2-40B4-BE49-F238E27FC236}">
                <a16:creationId xmlns:a16="http://schemas.microsoft.com/office/drawing/2014/main" id="{F427BB05-6414-294F-BBAB-ADFEDD346C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199" y="64547"/>
            <a:ext cx="3168937" cy="2111993"/>
          </a:xfrm>
          <a:prstGeom prst="rect">
            <a:avLst/>
          </a:prstGeom>
        </p:spPr>
      </p:pic>
      <p:pic>
        <p:nvPicPr>
          <p:cNvPr id="9" name="Tijdelijke aanduiding voor inhoud 4">
            <a:extLst>
              <a:ext uri="{FF2B5EF4-FFF2-40B4-BE49-F238E27FC236}">
                <a16:creationId xmlns:a16="http://schemas.microsoft.com/office/drawing/2014/main" id="{DE54498F-3D4A-DB49-9608-5C8A6D9C74CA}"/>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4520767" y="64547"/>
            <a:ext cx="3150466" cy="2111739"/>
          </a:xfrm>
          <a:prstGeom prst="rect">
            <a:avLst/>
          </a:prstGeom>
        </p:spPr>
      </p:pic>
      <p:pic>
        <p:nvPicPr>
          <p:cNvPr id="10" name="Tijdelijke aanduiding voor inhoud 4">
            <a:extLst>
              <a:ext uri="{FF2B5EF4-FFF2-40B4-BE49-F238E27FC236}">
                <a16:creationId xmlns:a16="http://schemas.microsoft.com/office/drawing/2014/main" id="{81A7D10E-33AC-9748-8EFD-48A1736B0762}"/>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8203335" y="64547"/>
            <a:ext cx="3150465" cy="2118380"/>
          </a:xfrm>
          <a:prstGeom prst="rect">
            <a:avLst/>
          </a:prstGeom>
        </p:spPr>
      </p:pic>
    </p:spTree>
    <p:extLst>
      <p:ext uri="{BB962C8B-B14F-4D97-AF65-F5344CB8AC3E}">
        <p14:creationId xmlns:p14="http://schemas.microsoft.com/office/powerpoint/2010/main" val="102416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pPr/>
              <a:t>9/12/2019</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pPr/>
              <a:t>‹nr.›</a:t>
            </a:fld>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17222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b="1">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4" name="Tijdelijke aanduiding voor datum 3"/>
          <p:cNvSpPr>
            <a:spLocks noGrp="1"/>
          </p:cNvSpPr>
          <p:nvPr>
            <p:ph type="dt" sz="half" idx="10"/>
          </p:nvPr>
        </p:nvSpPr>
        <p:spPr/>
        <p:txBody>
          <a:bodyPr/>
          <a:lstStyle>
            <a:lvl1pPr>
              <a:defRPr>
                <a:solidFill>
                  <a:schemeClr val="tx1"/>
                </a:solidFill>
              </a:defRPr>
            </a:lvl1pPr>
          </a:lstStyle>
          <a:p>
            <a:fld id="{6D69ACB7-8DA7-4AF8-A474-46A1998EDF52}" type="datetimeFigureOut">
              <a:rPr lang="nl-BE" smtClean="0"/>
              <a:pPr/>
              <a:t>9/12/2019</a:t>
            </a:fld>
            <a:endParaRPr lang="nl-BE" dirty="0"/>
          </a:p>
        </p:txBody>
      </p:sp>
      <p:sp>
        <p:nvSpPr>
          <p:cNvPr id="5" name="Tijdelijke aanduiding voor voettekst 4"/>
          <p:cNvSpPr>
            <a:spLocks noGrp="1"/>
          </p:cNvSpPr>
          <p:nvPr>
            <p:ph type="ftr" sz="quarter" idx="11"/>
          </p:nvPr>
        </p:nvSpPr>
        <p:spPr/>
        <p:txBody>
          <a:bodyPr/>
          <a:lstStyle>
            <a:lvl1pPr>
              <a:defRPr>
                <a:solidFill>
                  <a:schemeClr val="tx1"/>
                </a:solidFill>
              </a:defRPr>
            </a:lvl1pPr>
          </a:lstStyle>
          <a:p>
            <a:endParaRPr lang="nl-BE" dirty="0"/>
          </a:p>
        </p:txBody>
      </p:sp>
      <p:sp>
        <p:nvSpPr>
          <p:cNvPr id="6" name="Tijdelijke aanduiding voor dianummer 5"/>
          <p:cNvSpPr>
            <a:spLocks noGrp="1"/>
          </p:cNvSpPr>
          <p:nvPr>
            <p:ph type="sldNum" sz="quarter" idx="12"/>
          </p:nvPr>
        </p:nvSpPr>
        <p:spPr/>
        <p:txBody>
          <a:bodyPr/>
          <a:lstStyle>
            <a:lvl1pPr>
              <a:defRPr>
                <a:solidFill>
                  <a:schemeClr val="tx1"/>
                </a:solidFill>
              </a:defRPr>
            </a:lvl1pPr>
          </a:lstStyle>
          <a:p>
            <a:fld id="{C5EEABA0-D78B-4F9C-9026-5872651F022D}" type="slidenum">
              <a:rPr lang="nl-BE" smtClean="0"/>
              <a:pPr/>
              <a:t>‹nr.›</a:t>
            </a:fld>
            <a:endParaRPr lang="nl-BE" dirty="0"/>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72288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ijdelijke aanduiding voor datum 3"/>
          <p:cNvSpPr>
            <a:spLocks noGrp="1"/>
          </p:cNvSpPr>
          <p:nvPr>
            <p:ph type="dt" sz="half" idx="10"/>
          </p:nvPr>
        </p:nvSpPr>
        <p:spPr>
          <a:xfrm>
            <a:off x="2427890" y="6356350"/>
            <a:ext cx="1411014" cy="365125"/>
          </a:xfrm>
        </p:spPr>
        <p:txBody>
          <a:bodyPr/>
          <a:lstStyle/>
          <a:p>
            <a:fld id="{6D69ACB7-8DA7-4AF8-A474-46A1998EDF52}" type="datetimeFigureOut">
              <a:rPr lang="nl-BE" smtClean="0"/>
              <a:t>9/12/2019</a:t>
            </a:fld>
            <a:endParaRPr lang="nl-BE" dirty="0"/>
          </a:p>
        </p:txBody>
      </p:sp>
      <p:sp>
        <p:nvSpPr>
          <p:cNvPr id="11" name="Tijdelijke aanduiding voor voettekst 4"/>
          <p:cNvSpPr>
            <a:spLocks noGrp="1"/>
          </p:cNvSpPr>
          <p:nvPr>
            <p:ph type="ftr" sz="quarter" idx="11"/>
          </p:nvPr>
        </p:nvSpPr>
        <p:spPr>
          <a:xfrm>
            <a:off x="4038600" y="6356350"/>
            <a:ext cx="4114800" cy="365125"/>
          </a:xfrm>
        </p:spPr>
        <p:txBody>
          <a:bodyPr/>
          <a:lstStyle/>
          <a:p>
            <a:endParaRPr lang="nl-BE"/>
          </a:p>
        </p:txBody>
      </p:sp>
      <p:sp>
        <p:nvSpPr>
          <p:cNvPr id="12" name="Tijdelijke aanduiding voor dianummer 5"/>
          <p:cNvSpPr>
            <a:spLocks noGrp="1"/>
          </p:cNvSpPr>
          <p:nvPr>
            <p:ph type="sldNum" sz="quarter" idx="12"/>
          </p:nvPr>
        </p:nvSpPr>
        <p:spPr>
          <a:xfrm>
            <a:off x="838200" y="6356350"/>
            <a:ext cx="1411014" cy="365125"/>
          </a:xfrm>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850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6D69ACB7-8DA7-4AF8-A474-46A1998EDF52}" type="datetimeFigureOut">
              <a:rPr lang="nl-BE" smtClean="0"/>
              <a:t>9/12/2019</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C5EEABA0-D78B-4F9C-9026-5872651F022D}" type="slidenum">
              <a:rPr lang="nl-BE" smtClean="0"/>
              <a:t>‹nr.›</a:t>
            </a:fld>
            <a:endParaRPr lang="nl-BE"/>
          </a:p>
        </p:txBody>
      </p:sp>
      <p:pic>
        <p:nvPicPr>
          <p:cNvPr id="10" name="Afbeelding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903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t>9/12/2019</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t>‹nr.›</a:t>
            </a:fld>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61893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jdelijke aanduiding voor datum 3"/>
          <p:cNvSpPr>
            <a:spLocks noGrp="1"/>
          </p:cNvSpPr>
          <p:nvPr>
            <p:ph type="dt" sz="half" idx="2"/>
          </p:nvPr>
        </p:nvSpPr>
        <p:spPr>
          <a:xfrm>
            <a:off x="2427890" y="6356350"/>
            <a:ext cx="14110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D69ACB7-8DA7-4AF8-A474-46A1998EDF52}" type="datetimeFigureOut">
              <a:rPr lang="nl-BE" smtClean="0"/>
              <a:pPr/>
              <a:t>9/12/2019</a:t>
            </a:fld>
            <a:endParaRPr lang="nl-BE" dirty="0"/>
          </a:p>
        </p:txBody>
      </p:sp>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dirty="0"/>
          </a:p>
        </p:txBody>
      </p:sp>
      <p:sp>
        <p:nvSpPr>
          <p:cNvPr id="6" name="Tijdelijke aanduiding voor dianummer 5"/>
          <p:cNvSpPr>
            <a:spLocks noGrp="1"/>
          </p:cNvSpPr>
          <p:nvPr>
            <p:ph type="sldNum" sz="quarter" idx="4"/>
          </p:nvPr>
        </p:nvSpPr>
        <p:spPr>
          <a:xfrm>
            <a:off x="838200" y="6356350"/>
            <a:ext cx="14110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EEABA0-D78B-4F9C-9026-5872651F022D}" type="slidenum">
              <a:rPr lang="nl-BE" smtClean="0"/>
              <a:pPr/>
              <a:t>‹nr.›</a:t>
            </a:fld>
            <a:endParaRPr lang="nl-BE" dirty="0"/>
          </a:p>
        </p:txBody>
      </p:sp>
    </p:spTree>
    <p:extLst>
      <p:ext uri="{BB962C8B-B14F-4D97-AF65-F5344CB8AC3E}">
        <p14:creationId xmlns:p14="http://schemas.microsoft.com/office/powerpoint/2010/main" val="2810945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3"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4" r:id="rId15"/>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gif"/><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video" Target="https://www.youtube.com/embed/s8Ui_kV9dhw?feature=oembed"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towardsdatascience.com/multi-label-image-classification-with-neural-network-keras-ddc1ab1afede" TargetMode="External"/><Relationship Id="rId2" Type="http://schemas.openxmlformats.org/officeDocument/2006/relationships/hyperlink" Target="https://www.cntk.ai/pythondocs/CNTK_103B_MNIST_LogisticRegression.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com/imgres?imgurl=https%3A%2F%2Fgombru.github.io%2Fassets%2Fcross_entropy_loss%2Fmulticlass_multilabel.png&amp;imgrefurl=http%3A%2F%2Fgombru.github.io%2F2018%2F05%2F23%2Fcross_entropy_loss%2F&amp;docid=aGRhgxiAq7i73M&amp;tbnid=_7wETGWwL8awhM%3A&amp;vet=10ahUKEwiU5aOTxfjlAhUNAxAIHaDcB5sQMwhSKAowCg..i&amp;w=1162&amp;h=498&amp;bih=888&amp;biw=1920&amp;q=softmax%20sigmoid%20lossfunction&amp;ved=0ahUKEwiU5aOTxfjlAhUNAxAIHaDcB5sQMwhSKAowCg&amp;iact=mrc&amp;uact=8" TargetMode="External"/><Relationship Id="rId2" Type="http://schemas.openxmlformats.org/officeDocument/2006/relationships/hyperlink" Target="https://www.slideshare.net/xavigiro/loss-functions-for-deep-learning-javier-ruiz-hidalgo-upc-barcelona-201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
                <a:latin typeface="Calibri"/>
                <a:ea typeface="Calibri"/>
                <a:cs typeface="Calibri"/>
                <a:sym typeface="Calibri"/>
              </a:rPr>
              <a:t>Neural Networks</a:t>
            </a:r>
            <a:endParaRPr>
              <a:latin typeface="Calibri"/>
              <a:ea typeface="Calibri"/>
              <a:cs typeface="Calibri"/>
              <a:sym typeface="Calibri"/>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nl-NL" dirty="0">
                <a:latin typeface="Calibri"/>
                <a:ea typeface="Calibri"/>
                <a:cs typeface="Calibri"/>
                <a:sym typeface="Calibri"/>
              </a:rPr>
              <a:t>Multi-label </a:t>
            </a:r>
            <a:r>
              <a:rPr lang="nl-NL" dirty="0" err="1">
                <a:latin typeface="Calibri"/>
                <a:ea typeface="Calibri"/>
                <a:cs typeface="Calibri"/>
                <a:sym typeface="Calibri"/>
              </a:rPr>
              <a:t>classification</a:t>
            </a:r>
            <a:endParaRPr dirty="0">
              <a:latin typeface="Calibri"/>
              <a:ea typeface="Calibri"/>
              <a:cs typeface="Calibri"/>
              <a:sym typeface="Calibri"/>
            </a:endParaRPr>
          </a:p>
        </p:txBody>
      </p:sp>
      <p:pic>
        <p:nvPicPr>
          <p:cNvPr id="56" name="Google Shape;56;p13"/>
          <p:cNvPicPr preferRelativeResize="0"/>
          <p:nvPr/>
        </p:nvPicPr>
        <p:blipFill>
          <a:blip r:embed="rId3">
            <a:alphaModFix/>
          </a:blip>
          <a:stretch>
            <a:fillRect/>
          </a:stretch>
        </p:blipFill>
        <p:spPr>
          <a:xfrm>
            <a:off x="3831562" y="6254600"/>
            <a:ext cx="4528875" cy="60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6AF3FE-9564-46D6-98A2-0A204ED7E29B}"/>
              </a:ext>
            </a:extLst>
          </p:cNvPr>
          <p:cNvSpPr>
            <a:spLocks noGrp="1"/>
          </p:cNvSpPr>
          <p:nvPr>
            <p:ph type="title"/>
          </p:nvPr>
        </p:nvSpPr>
        <p:spPr/>
        <p:txBody>
          <a:bodyPr/>
          <a:lstStyle/>
          <a:p>
            <a:endParaRPr lang="nl-BE"/>
          </a:p>
        </p:txBody>
      </p:sp>
      <p:pic>
        <p:nvPicPr>
          <p:cNvPr id="2050" name="Picture 2">
            <a:extLst>
              <a:ext uri="{FF2B5EF4-FFF2-40B4-BE49-F238E27FC236}">
                <a16:creationId xmlns:a16="http://schemas.microsoft.com/office/drawing/2014/main" id="{0C27D79C-6C8A-4B0D-9139-D8224D885F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63747" y="0"/>
            <a:ext cx="8264505" cy="620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549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7FED75-F9E1-412F-800F-8E089AB6450B}"/>
              </a:ext>
            </a:extLst>
          </p:cNvPr>
          <p:cNvSpPr>
            <a:spLocks noGrp="1"/>
          </p:cNvSpPr>
          <p:nvPr>
            <p:ph type="title"/>
          </p:nvPr>
        </p:nvSpPr>
        <p:spPr/>
        <p:txBody>
          <a:bodyPr/>
          <a:lstStyle/>
          <a:p>
            <a:r>
              <a:rPr lang="nl-NL" dirty="0"/>
              <a:t>Object </a:t>
            </a:r>
            <a:r>
              <a:rPr lang="nl-NL" dirty="0" err="1"/>
              <a:t>Detection</a:t>
            </a:r>
            <a:r>
              <a:rPr lang="nl-NL" dirty="0"/>
              <a:t> (</a:t>
            </a:r>
            <a:r>
              <a:rPr lang="nl-NL" dirty="0" err="1"/>
              <a:t>bounding</a:t>
            </a:r>
            <a:r>
              <a:rPr lang="nl-NL" dirty="0"/>
              <a:t> </a:t>
            </a:r>
            <a:r>
              <a:rPr lang="nl-NL" dirty="0" err="1"/>
              <a:t>boxes</a:t>
            </a:r>
            <a:r>
              <a:rPr lang="nl-NL" dirty="0"/>
              <a:t>)</a:t>
            </a:r>
            <a:endParaRPr lang="nl-BE" dirty="0"/>
          </a:p>
        </p:txBody>
      </p:sp>
      <p:pic>
        <p:nvPicPr>
          <p:cNvPr id="3074" name="Picture 2">
            <a:extLst>
              <a:ext uri="{FF2B5EF4-FFF2-40B4-BE49-F238E27FC236}">
                <a16:creationId xmlns:a16="http://schemas.microsoft.com/office/drawing/2014/main" id="{FF6E90A9-4FD7-44BD-A7AC-7A41B028FDE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79823" y="1825625"/>
            <a:ext cx="603235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52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8421F8-EE06-4638-AA8D-981ACA492D58}"/>
              </a:ext>
            </a:extLst>
          </p:cNvPr>
          <p:cNvSpPr>
            <a:spLocks noGrp="1"/>
          </p:cNvSpPr>
          <p:nvPr>
            <p:ph type="title"/>
          </p:nvPr>
        </p:nvSpPr>
        <p:spPr/>
        <p:txBody>
          <a:bodyPr/>
          <a:lstStyle/>
          <a:p>
            <a:r>
              <a:rPr lang="nl-NL" dirty="0" err="1"/>
              <a:t>Semantic</a:t>
            </a:r>
            <a:r>
              <a:rPr lang="nl-NL" dirty="0"/>
              <a:t> </a:t>
            </a:r>
            <a:r>
              <a:rPr lang="nl-NL" dirty="0" err="1"/>
              <a:t>Segmentation</a:t>
            </a:r>
            <a:endParaRPr lang="nl-BE" dirty="0"/>
          </a:p>
        </p:txBody>
      </p:sp>
      <p:pic>
        <p:nvPicPr>
          <p:cNvPr id="4098" name="Picture 2">
            <a:extLst>
              <a:ext uri="{FF2B5EF4-FFF2-40B4-BE49-F238E27FC236}">
                <a16:creationId xmlns:a16="http://schemas.microsoft.com/office/drawing/2014/main" id="{BF04383A-76AC-419A-AFAE-6981A4E18C8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0398" y="1825625"/>
            <a:ext cx="963120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670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28E200-BF2A-4B12-B465-3DD660611B4E}"/>
              </a:ext>
            </a:extLst>
          </p:cNvPr>
          <p:cNvSpPr>
            <a:spLocks noGrp="1"/>
          </p:cNvSpPr>
          <p:nvPr>
            <p:ph type="title"/>
          </p:nvPr>
        </p:nvSpPr>
        <p:spPr/>
        <p:txBody>
          <a:bodyPr/>
          <a:lstStyle/>
          <a:p>
            <a:endParaRPr lang="nl-BE"/>
          </a:p>
        </p:txBody>
      </p:sp>
      <p:pic>
        <p:nvPicPr>
          <p:cNvPr id="5122" name="Picture 2">
            <a:extLst>
              <a:ext uri="{FF2B5EF4-FFF2-40B4-BE49-F238E27FC236}">
                <a16:creationId xmlns:a16="http://schemas.microsoft.com/office/drawing/2014/main" id="{B52FBB30-A0F3-4862-8A6B-5A6137085F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 y="114847"/>
            <a:ext cx="11985171" cy="674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104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B9EDED-9C47-4B4A-9C19-D3552296C11B}"/>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A905EA8C-D852-4DE8-B8A3-8056C7F094DB}"/>
              </a:ext>
            </a:extLst>
          </p:cNvPr>
          <p:cNvSpPr>
            <a:spLocks noGrp="1"/>
          </p:cNvSpPr>
          <p:nvPr>
            <p:ph idx="1"/>
          </p:nvPr>
        </p:nvSpPr>
        <p:spPr/>
        <p:txBody>
          <a:bodyPr/>
          <a:lstStyle/>
          <a:p>
            <a:endParaRPr lang="nl-BE"/>
          </a:p>
        </p:txBody>
      </p:sp>
      <p:pic>
        <p:nvPicPr>
          <p:cNvPr id="6146" name="Picture 2">
            <a:extLst>
              <a:ext uri="{FF2B5EF4-FFF2-40B4-BE49-F238E27FC236}">
                <a16:creationId xmlns:a16="http://schemas.microsoft.com/office/drawing/2014/main" id="{38F91A41-032D-43EC-B7E7-96D92DA5D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1776413"/>
            <a:ext cx="1168717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92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82D7AF-D5CF-4EFF-AC1E-77AB3279B11B}"/>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0FB0188C-620B-4BCC-954E-E8AF419BBABA}"/>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1E5D35FF-0D88-4B74-BBA3-8C5EFE36F3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40747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FC2B71BD-0518-455D-8CEF-E9772BB746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80" t="17436" r="10049" b="8944"/>
          <a:stretch/>
        </p:blipFill>
        <p:spPr bwMode="auto">
          <a:xfrm>
            <a:off x="4566158" y="1728108"/>
            <a:ext cx="3657600" cy="1551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C842E9B-89EE-4C3F-9F6C-04096F593229}"/>
              </a:ext>
            </a:extLst>
          </p:cNvPr>
          <p:cNvSpPr>
            <a:spLocks noGrp="1"/>
          </p:cNvSpPr>
          <p:nvPr>
            <p:ph type="title"/>
          </p:nvPr>
        </p:nvSpPr>
        <p:spPr>
          <a:xfrm>
            <a:off x="838200" y="0"/>
            <a:ext cx="10515600" cy="1325563"/>
          </a:xfrm>
        </p:spPr>
        <p:txBody>
          <a:bodyPr/>
          <a:lstStyle/>
          <a:p>
            <a:r>
              <a:rPr lang="nl-NL" dirty="0" err="1"/>
              <a:t>Use</a:t>
            </a:r>
            <a:r>
              <a:rPr lang="nl-NL" dirty="0"/>
              <a:t> cases: </a:t>
            </a:r>
            <a:r>
              <a:rPr lang="nl-NL" dirty="0" err="1"/>
              <a:t>Segmentation</a:t>
            </a:r>
            <a:endParaRPr lang="nl-BE" dirty="0"/>
          </a:p>
        </p:txBody>
      </p:sp>
      <p:pic>
        <p:nvPicPr>
          <p:cNvPr id="7170" name="Picture 2">
            <a:extLst>
              <a:ext uri="{FF2B5EF4-FFF2-40B4-BE49-F238E27FC236}">
                <a16:creationId xmlns:a16="http://schemas.microsoft.com/office/drawing/2014/main" id="{35A1CF94-6CC0-492B-8332-D2D226210D3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178152"/>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2AE448E-3A99-4E4D-93AF-FFA1AD213451}"/>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370662" y="4311422"/>
            <a:ext cx="40005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77F8A416-F6DD-4F7E-B320-FFB3C6027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0287" y="3888241"/>
            <a:ext cx="6201713" cy="296975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emantic segmentation used to detect landmark annotation">
            <a:extLst>
              <a:ext uri="{FF2B5EF4-FFF2-40B4-BE49-F238E27FC236}">
                <a16:creationId xmlns:a16="http://schemas.microsoft.com/office/drawing/2014/main" id="{66A641E6-EECF-4B62-B5B4-8A3AC7AA95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7916" y="1463902"/>
            <a:ext cx="40005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104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Classification + Localization</a:t>
            </a:r>
          </a:p>
        </p:txBody>
      </p:sp>
    </p:spTree>
    <p:extLst>
      <p:ext uri="{BB962C8B-B14F-4D97-AF65-F5344CB8AC3E}">
        <p14:creationId xmlns:p14="http://schemas.microsoft.com/office/powerpoint/2010/main" val="135773575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8FF5A9-9ED7-43C9-92DC-BF7993D0F228}"/>
              </a:ext>
            </a:extLst>
          </p:cNvPr>
          <p:cNvSpPr>
            <a:spLocks noGrp="1"/>
          </p:cNvSpPr>
          <p:nvPr>
            <p:ph type="title"/>
          </p:nvPr>
        </p:nvSpPr>
        <p:spPr/>
        <p:txBody>
          <a:bodyPr/>
          <a:lstStyle/>
          <a:p>
            <a:r>
              <a:rPr lang="nl-NL" dirty="0" err="1"/>
              <a:t>Classification</a:t>
            </a:r>
            <a:r>
              <a:rPr lang="nl-NL" dirty="0"/>
              <a:t> &amp; </a:t>
            </a:r>
            <a:r>
              <a:rPr lang="nl-NL" dirty="0" err="1"/>
              <a:t>Localization</a:t>
            </a:r>
            <a:endParaRPr lang="nl-BE" dirty="0"/>
          </a:p>
        </p:txBody>
      </p:sp>
      <p:pic>
        <p:nvPicPr>
          <p:cNvPr id="8194" name="Picture 2">
            <a:extLst>
              <a:ext uri="{FF2B5EF4-FFF2-40B4-BE49-F238E27FC236}">
                <a16:creationId xmlns:a16="http://schemas.microsoft.com/office/drawing/2014/main" id="{92D3E1E3-AE7E-438D-B48B-3BF9927F1E6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832810"/>
            <a:ext cx="12192000" cy="319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73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Object Detection</a:t>
            </a:r>
          </a:p>
        </p:txBody>
      </p:sp>
    </p:spTree>
    <p:extLst>
      <p:ext uri="{BB962C8B-B14F-4D97-AF65-F5344CB8AC3E}">
        <p14:creationId xmlns:p14="http://schemas.microsoft.com/office/powerpoint/2010/main" val="32511758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8D2123-7C01-489F-95C0-AEFE7782DAE4}"/>
              </a:ext>
            </a:extLst>
          </p:cNvPr>
          <p:cNvSpPr>
            <a:spLocks noGrp="1"/>
          </p:cNvSpPr>
          <p:nvPr>
            <p:ph type="title"/>
          </p:nvPr>
        </p:nvSpPr>
        <p:spPr/>
        <p:txBody>
          <a:bodyPr/>
          <a:lstStyle/>
          <a:p>
            <a:r>
              <a:rPr lang="nl-NL" dirty="0"/>
              <a:t>Multi-Class </a:t>
            </a:r>
            <a:r>
              <a:rPr lang="nl-NL" dirty="0" err="1"/>
              <a:t>verses</a:t>
            </a:r>
            <a:r>
              <a:rPr lang="nl-NL" dirty="0"/>
              <a:t> Multi-Label</a:t>
            </a:r>
            <a:endParaRPr lang="nl-BE" dirty="0"/>
          </a:p>
        </p:txBody>
      </p:sp>
      <p:pic>
        <p:nvPicPr>
          <p:cNvPr id="2050" name="Picture 2">
            <a:extLst>
              <a:ext uri="{FF2B5EF4-FFF2-40B4-BE49-F238E27FC236}">
                <a16:creationId xmlns:a16="http://schemas.microsoft.com/office/drawing/2014/main" id="{FAE55D74-5CB3-4CDD-AF47-DCFBABFB41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9439" y="1825625"/>
            <a:ext cx="1015312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253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FCCFBE-325E-4D91-A819-5A24A0D5B80D}"/>
              </a:ext>
            </a:extLst>
          </p:cNvPr>
          <p:cNvSpPr>
            <a:spLocks noGrp="1"/>
          </p:cNvSpPr>
          <p:nvPr>
            <p:ph type="title"/>
          </p:nvPr>
        </p:nvSpPr>
        <p:spPr/>
        <p:txBody>
          <a:bodyPr/>
          <a:lstStyle/>
          <a:p>
            <a:r>
              <a:rPr lang="nl-NL" dirty="0"/>
              <a:t>Object </a:t>
            </a:r>
            <a:r>
              <a:rPr lang="nl-NL" dirty="0" err="1"/>
              <a:t>Detection</a:t>
            </a:r>
            <a:endParaRPr lang="nl-BE" dirty="0"/>
          </a:p>
        </p:txBody>
      </p:sp>
      <p:sp>
        <p:nvSpPr>
          <p:cNvPr id="3" name="Tijdelijke aanduiding voor inhoud 2">
            <a:extLst>
              <a:ext uri="{FF2B5EF4-FFF2-40B4-BE49-F238E27FC236}">
                <a16:creationId xmlns:a16="http://schemas.microsoft.com/office/drawing/2014/main" id="{C027CD4E-FAB2-4D13-BE44-07FB3AD3B289}"/>
              </a:ext>
            </a:extLst>
          </p:cNvPr>
          <p:cNvSpPr>
            <a:spLocks noGrp="1"/>
          </p:cNvSpPr>
          <p:nvPr>
            <p:ph idx="1"/>
          </p:nvPr>
        </p:nvSpPr>
        <p:spPr/>
        <p:txBody>
          <a:bodyPr/>
          <a:lstStyle/>
          <a:p>
            <a:pPr marL="514350" indent="-514350">
              <a:buFont typeface="+mj-lt"/>
              <a:buAutoNum type="arabicPeriod"/>
            </a:pPr>
            <a:r>
              <a:rPr lang="nl-NL" dirty="0"/>
              <a:t>Sliding </a:t>
            </a:r>
            <a:r>
              <a:rPr lang="nl-NL" dirty="0" err="1"/>
              <a:t>Window</a:t>
            </a:r>
            <a:r>
              <a:rPr lang="nl-NL" dirty="0"/>
              <a:t> (</a:t>
            </a:r>
            <a:r>
              <a:rPr lang="nl-NL" dirty="0" err="1"/>
              <a:t>very</a:t>
            </a:r>
            <a:r>
              <a:rPr lang="nl-NL" dirty="0"/>
              <a:t> slow)</a:t>
            </a:r>
          </a:p>
          <a:p>
            <a:pPr marL="514350" indent="-514350">
              <a:buFont typeface="+mj-lt"/>
              <a:buAutoNum type="arabicPeriod"/>
            </a:pPr>
            <a:endParaRPr lang="nl-NL" dirty="0"/>
          </a:p>
          <a:p>
            <a:pPr marL="514350" indent="-514350">
              <a:buFont typeface="+mj-lt"/>
              <a:buAutoNum type="arabicPeriod"/>
            </a:pPr>
            <a:endParaRPr lang="nl-NL" dirty="0"/>
          </a:p>
          <a:p>
            <a:pPr marL="514350" indent="-514350">
              <a:buFont typeface="+mj-lt"/>
              <a:buAutoNum type="arabicPeriod"/>
            </a:pPr>
            <a:r>
              <a:rPr lang="nl-NL" dirty="0" err="1"/>
              <a:t>Selective</a:t>
            </a:r>
            <a:r>
              <a:rPr lang="nl-NL" dirty="0"/>
              <a:t> Search / </a:t>
            </a:r>
            <a:r>
              <a:rPr lang="nl-NL" dirty="0" err="1"/>
              <a:t>Region</a:t>
            </a:r>
            <a:r>
              <a:rPr lang="nl-NL" dirty="0"/>
              <a:t> </a:t>
            </a:r>
            <a:r>
              <a:rPr lang="nl-NL" dirty="0" err="1"/>
              <a:t>Based</a:t>
            </a:r>
            <a:r>
              <a:rPr lang="nl-NL" dirty="0"/>
              <a:t> R-CNN (slow)</a:t>
            </a:r>
          </a:p>
          <a:p>
            <a:pPr marL="514350" indent="-514350">
              <a:buFont typeface="+mj-lt"/>
              <a:buAutoNum type="arabicPeriod"/>
            </a:pPr>
            <a:endParaRPr lang="nl-NL" dirty="0"/>
          </a:p>
          <a:p>
            <a:pPr marL="514350" indent="-514350">
              <a:buFont typeface="+mj-lt"/>
              <a:buAutoNum type="arabicPeriod"/>
            </a:pPr>
            <a:r>
              <a:rPr lang="nl-NL" dirty="0" err="1"/>
              <a:t>Fast</a:t>
            </a:r>
            <a:r>
              <a:rPr lang="nl-NL" dirty="0"/>
              <a:t> R-CNN</a:t>
            </a:r>
          </a:p>
          <a:p>
            <a:endParaRPr lang="nl-BE" dirty="0"/>
          </a:p>
        </p:txBody>
      </p:sp>
      <p:pic>
        <p:nvPicPr>
          <p:cNvPr id="9218" name="Picture 2">
            <a:extLst>
              <a:ext uri="{FF2B5EF4-FFF2-40B4-BE49-F238E27FC236}">
                <a16:creationId xmlns:a16="http://schemas.microsoft.com/office/drawing/2014/main" id="{3AF66177-3CED-4451-98C8-0559AE1DE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404" y="1579261"/>
            <a:ext cx="3912996" cy="118903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3EDDF2F-13F1-42AE-B632-B8E52055F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923690"/>
            <a:ext cx="579120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60473753-0FF9-4736-86FF-EB35AF0EA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5325452"/>
            <a:ext cx="807720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16D67C13-A1B0-4DCB-99CC-7E4BA648E09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612922" y="1372687"/>
            <a:ext cx="2352675" cy="160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236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642A7C89-180D-48E7-A898-A2BF2C066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163" y="1653137"/>
            <a:ext cx="7153275" cy="1552575"/>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inhoud 2">
            <a:extLst>
              <a:ext uri="{FF2B5EF4-FFF2-40B4-BE49-F238E27FC236}">
                <a16:creationId xmlns:a16="http://schemas.microsoft.com/office/drawing/2014/main" id="{43E66586-01A0-4878-90D7-66B9CEF0D227}"/>
              </a:ext>
            </a:extLst>
          </p:cNvPr>
          <p:cNvSpPr>
            <a:spLocks noGrp="1"/>
          </p:cNvSpPr>
          <p:nvPr>
            <p:ph idx="1"/>
          </p:nvPr>
        </p:nvSpPr>
        <p:spPr>
          <a:xfrm>
            <a:off x="838200" y="234462"/>
            <a:ext cx="10515600" cy="5942501"/>
          </a:xfrm>
        </p:spPr>
        <p:txBody>
          <a:bodyPr/>
          <a:lstStyle/>
          <a:p>
            <a:r>
              <a:rPr lang="nl-NL" dirty="0" err="1"/>
              <a:t>Faster</a:t>
            </a:r>
            <a:r>
              <a:rPr lang="nl-NL" dirty="0"/>
              <a:t> R-CNN</a:t>
            </a:r>
          </a:p>
          <a:p>
            <a:endParaRPr lang="nl-NL" dirty="0"/>
          </a:p>
          <a:p>
            <a:endParaRPr lang="nl-NL" dirty="0"/>
          </a:p>
          <a:p>
            <a:r>
              <a:rPr lang="nl-NL" b="1" dirty="0" err="1"/>
              <a:t>Yolo</a:t>
            </a:r>
            <a:endParaRPr lang="nl-NL" b="1" dirty="0"/>
          </a:p>
          <a:p>
            <a:pPr marL="0" indent="0">
              <a:buNone/>
            </a:pPr>
            <a:endParaRPr lang="nl-NL" dirty="0"/>
          </a:p>
          <a:p>
            <a:pPr marL="0" indent="0">
              <a:buNone/>
            </a:pPr>
            <a:r>
              <a:rPr lang="nl-NL" dirty="0" err="1"/>
              <a:t>You</a:t>
            </a:r>
            <a:r>
              <a:rPr lang="nl-NL" dirty="0"/>
              <a:t> </a:t>
            </a:r>
            <a:r>
              <a:rPr lang="nl-NL" dirty="0" err="1"/>
              <a:t>only</a:t>
            </a:r>
            <a:r>
              <a:rPr lang="nl-NL" dirty="0"/>
              <a:t> look </a:t>
            </a:r>
            <a:r>
              <a:rPr lang="nl-NL" dirty="0" err="1"/>
              <a:t>once</a:t>
            </a:r>
            <a:r>
              <a:rPr lang="nl-NL" dirty="0"/>
              <a:t> </a:t>
            </a:r>
          </a:p>
          <a:p>
            <a:pPr marL="0" indent="0">
              <a:buNone/>
            </a:pPr>
            <a:endParaRPr lang="nl-NL" dirty="0"/>
          </a:p>
          <a:p>
            <a:r>
              <a:rPr lang="nl-NL" dirty="0"/>
              <a:t>SSD (Single Shot Detector)</a:t>
            </a:r>
            <a:endParaRPr lang="nl-BE" dirty="0"/>
          </a:p>
        </p:txBody>
      </p:sp>
      <p:pic>
        <p:nvPicPr>
          <p:cNvPr id="10242" name="Picture 2">
            <a:extLst>
              <a:ext uri="{FF2B5EF4-FFF2-40B4-BE49-F238E27FC236}">
                <a16:creationId xmlns:a16="http://schemas.microsoft.com/office/drawing/2014/main" id="{67E0E250-8DC2-4782-85E7-A7AA6F6C0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876" y="0"/>
            <a:ext cx="7784123" cy="1581993"/>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a:extLst>
              <a:ext uri="{FF2B5EF4-FFF2-40B4-BE49-F238E27FC236}">
                <a16:creationId xmlns:a16="http://schemas.microsoft.com/office/drawing/2014/main" id="{536F639F-2A76-490D-B417-8C283121402C}"/>
              </a:ext>
            </a:extLst>
          </p:cNvPr>
          <p:cNvPicPr>
            <a:picLocks noChangeAspect="1"/>
          </p:cNvPicPr>
          <p:nvPr/>
        </p:nvPicPr>
        <p:blipFill>
          <a:blip r:embed="rId4"/>
          <a:stretch>
            <a:fillRect/>
          </a:stretch>
        </p:blipFill>
        <p:spPr>
          <a:xfrm>
            <a:off x="8875467" y="1873469"/>
            <a:ext cx="3316532" cy="906865"/>
          </a:xfrm>
          <a:prstGeom prst="rect">
            <a:avLst/>
          </a:prstGeom>
        </p:spPr>
      </p:pic>
      <p:pic>
        <p:nvPicPr>
          <p:cNvPr id="7" name="Afbeelding 6">
            <a:extLst>
              <a:ext uri="{FF2B5EF4-FFF2-40B4-BE49-F238E27FC236}">
                <a16:creationId xmlns:a16="http://schemas.microsoft.com/office/drawing/2014/main" id="{389CE224-2580-413F-B7AE-47D6EA888B47}"/>
              </a:ext>
            </a:extLst>
          </p:cNvPr>
          <p:cNvPicPr>
            <a:picLocks noChangeAspect="1"/>
          </p:cNvPicPr>
          <p:nvPr/>
        </p:nvPicPr>
        <p:blipFill>
          <a:blip r:embed="rId5"/>
          <a:stretch>
            <a:fillRect/>
          </a:stretch>
        </p:blipFill>
        <p:spPr>
          <a:xfrm>
            <a:off x="2824163" y="4418936"/>
            <a:ext cx="4324716" cy="2432653"/>
          </a:xfrm>
          <a:prstGeom prst="rect">
            <a:avLst/>
          </a:prstGeom>
        </p:spPr>
      </p:pic>
      <p:pic>
        <p:nvPicPr>
          <p:cNvPr id="10250" name="Picture 10">
            <a:extLst>
              <a:ext uri="{FF2B5EF4-FFF2-40B4-BE49-F238E27FC236}">
                <a16:creationId xmlns:a16="http://schemas.microsoft.com/office/drawing/2014/main" id="{337ADDA3-E531-41F8-A787-BEC0977E82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6891" y="4017999"/>
            <a:ext cx="4582625" cy="283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693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4B6B60-1EB9-4FC4-B178-93FBD01E7B3B}"/>
              </a:ext>
            </a:extLst>
          </p:cNvPr>
          <p:cNvSpPr>
            <a:spLocks noGrp="1"/>
          </p:cNvSpPr>
          <p:nvPr>
            <p:ph type="title"/>
          </p:nvPr>
        </p:nvSpPr>
        <p:spPr/>
        <p:txBody>
          <a:bodyPr/>
          <a:lstStyle/>
          <a:p>
            <a:r>
              <a:rPr lang="nl-NL" dirty="0"/>
              <a:t>YOLOv3 </a:t>
            </a:r>
            <a:r>
              <a:rPr lang="nl-NL" dirty="0" err="1"/>
              <a:t>for</a:t>
            </a:r>
            <a:r>
              <a:rPr lang="nl-NL" dirty="0"/>
              <a:t> </a:t>
            </a:r>
            <a:r>
              <a:rPr lang="nl-NL" dirty="0" err="1"/>
              <a:t>the</a:t>
            </a:r>
            <a:r>
              <a:rPr lang="nl-NL" dirty="0"/>
              <a:t> win…</a:t>
            </a:r>
            <a:endParaRPr lang="nl-BE" dirty="0"/>
          </a:p>
        </p:txBody>
      </p:sp>
      <p:pic>
        <p:nvPicPr>
          <p:cNvPr id="12290" name="Picture 2">
            <a:extLst>
              <a:ext uri="{FF2B5EF4-FFF2-40B4-BE49-F238E27FC236}">
                <a16:creationId xmlns:a16="http://schemas.microsoft.com/office/drawing/2014/main" id="{D9CC244D-068B-492D-850A-896811281818}"/>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8736" y="1511264"/>
            <a:ext cx="8474527" cy="478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102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Semantic Segmentation</a:t>
            </a:r>
          </a:p>
        </p:txBody>
      </p:sp>
    </p:spTree>
    <p:extLst>
      <p:ext uri="{BB962C8B-B14F-4D97-AF65-F5344CB8AC3E}">
        <p14:creationId xmlns:p14="http://schemas.microsoft.com/office/powerpoint/2010/main" val="30031541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847DFF-FA49-46ED-AF60-262ED4863423}"/>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97BFCDF7-8D6F-4EB8-AA88-8CA3CB13D8A2}"/>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D928C67E-A61E-4254-8A09-6A961264FAE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52148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0027B-6E4F-47A0-B09E-4BB275E94B78}"/>
              </a:ext>
            </a:extLst>
          </p:cNvPr>
          <p:cNvSpPr>
            <a:spLocks noGrp="1"/>
          </p:cNvSpPr>
          <p:nvPr>
            <p:ph type="title"/>
          </p:nvPr>
        </p:nvSpPr>
        <p:spPr/>
        <p:txBody>
          <a:bodyPr/>
          <a:lstStyle/>
          <a:p>
            <a:r>
              <a:rPr lang="nl-NL" dirty="0"/>
              <a:t>Transpose </a:t>
            </a:r>
            <a:r>
              <a:rPr lang="nl-NL" dirty="0" err="1"/>
              <a:t>Convolutions</a:t>
            </a:r>
            <a:r>
              <a:rPr lang="nl-NL" dirty="0"/>
              <a:t> (‘</a:t>
            </a:r>
            <a:r>
              <a:rPr lang="nl-NL" dirty="0" err="1"/>
              <a:t>deconvolution</a:t>
            </a:r>
            <a:r>
              <a:rPr lang="nl-NL" dirty="0"/>
              <a:t>’)</a:t>
            </a:r>
            <a:endParaRPr lang="nl-BE" dirty="0"/>
          </a:p>
        </p:txBody>
      </p:sp>
      <p:pic>
        <p:nvPicPr>
          <p:cNvPr id="14338" name="Picture 2" descr="transposed, no strides, valid">
            <a:extLst>
              <a:ext uri="{FF2B5EF4-FFF2-40B4-BE49-F238E27FC236}">
                <a16:creationId xmlns:a16="http://schemas.microsoft.com/office/drawing/2014/main" id="{D9202FDE-4A2C-442D-8D0E-61AF005BECF4}"/>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07682" y="1353239"/>
            <a:ext cx="327660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valid, no strides">
            <a:extLst>
              <a:ext uri="{FF2B5EF4-FFF2-40B4-BE49-F238E27FC236}">
                <a16:creationId xmlns:a16="http://schemas.microsoft.com/office/drawing/2014/main" id="{A856E77B-09D4-4A06-891B-A78067DDFE1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93537"/>
            <a:ext cx="23241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transposed, strides, valid">
            <a:extLst>
              <a:ext uri="{FF2B5EF4-FFF2-40B4-BE49-F238E27FC236}">
                <a16:creationId xmlns:a16="http://schemas.microsoft.com/office/drawing/2014/main" id="{8F0DCAD1-2BD7-4BCC-A3A3-3866A7A81D5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329664" y="1393537"/>
            <a:ext cx="3762375" cy="4276725"/>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2505E57A-EE39-494F-869C-A358DC97146A}"/>
              </a:ext>
            </a:extLst>
          </p:cNvPr>
          <p:cNvSpPr txBox="1"/>
          <p:nvPr/>
        </p:nvSpPr>
        <p:spPr>
          <a:xfrm>
            <a:off x="1020225" y="3860512"/>
            <a:ext cx="2905433" cy="369332"/>
          </a:xfrm>
          <a:prstGeom prst="rect">
            <a:avLst/>
          </a:prstGeom>
          <a:noFill/>
        </p:spPr>
        <p:txBody>
          <a:bodyPr wrap="square" rtlCol="0">
            <a:spAutoFit/>
          </a:bodyPr>
          <a:lstStyle/>
          <a:p>
            <a:r>
              <a:rPr lang="nl-NL" dirty="0" err="1"/>
              <a:t>Regular</a:t>
            </a:r>
            <a:r>
              <a:rPr lang="nl-NL" dirty="0"/>
              <a:t> </a:t>
            </a:r>
            <a:r>
              <a:rPr lang="nl-NL" dirty="0" err="1"/>
              <a:t>convolution</a:t>
            </a:r>
            <a:endParaRPr lang="nl-BE" dirty="0"/>
          </a:p>
        </p:txBody>
      </p:sp>
      <p:sp>
        <p:nvSpPr>
          <p:cNvPr id="8" name="Tekstvak 7">
            <a:extLst>
              <a:ext uri="{FF2B5EF4-FFF2-40B4-BE49-F238E27FC236}">
                <a16:creationId xmlns:a16="http://schemas.microsoft.com/office/drawing/2014/main" id="{78B9338D-6213-42F8-AE20-C4CD135EA69C}"/>
              </a:ext>
            </a:extLst>
          </p:cNvPr>
          <p:cNvSpPr txBox="1"/>
          <p:nvPr/>
        </p:nvSpPr>
        <p:spPr>
          <a:xfrm>
            <a:off x="4293265" y="5029889"/>
            <a:ext cx="2905433" cy="369332"/>
          </a:xfrm>
          <a:prstGeom prst="rect">
            <a:avLst/>
          </a:prstGeom>
          <a:noFill/>
        </p:spPr>
        <p:txBody>
          <a:bodyPr wrap="square" rtlCol="0">
            <a:spAutoFit/>
          </a:bodyPr>
          <a:lstStyle/>
          <a:p>
            <a:r>
              <a:rPr lang="nl-NL" dirty="0" err="1"/>
              <a:t>Transposed</a:t>
            </a:r>
            <a:r>
              <a:rPr lang="nl-NL" dirty="0"/>
              <a:t> </a:t>
            </a:r>
            <a:r>
              <a:rPr lang="nl-NL" dirty="0" err="1"/>
              <a:t>convolution</a:t>
            </a:r>
            <a:endParaRPr lang="nl-BE" dirty="0"/>
          </a:p>
        </p:txBody>
      </p:sp>
      <p:sp>
        <p:nvSpPr>
          <p:cNvPr id="9" name="Tekstvak 8">
            <a:extLst>
              <a:ext uri="{FF2B5EF4-FFF2-40B4-BE49-F238E27FC236}">
                <a16:creationId xmlns:a16="http://schemas.microsoft.com/office/drawing/2014/main" id="{F8F1237C-9FE9-4746-A965-C4BF4B4B19D4}"/>
              </a:ext>
            </a:extLst>
          </p:cNvPr>
          <p:cNvSpPr txBox="1"/>
          <p:nvPr/>
        </p:nvSpPr>
        <p:spPr>
          <a:xfrm>
            <a:off x="8758134" y="5670262"/>
            <a:ext cx="2905433" cy="646331"/>
          </a:xfrm>
          <a:prstGeom prst="rect">
            <a:avLst/>
          </a:prstGeom>
          <a:noFill/>
        </p:spPr>
        <p:txBody>
          <a:bodyPr wrap="square" rtlCol="0">
            <a:spAutoFit/>
          </a:bodyPr>
          <a:lstStyle/>
          <a:p>
            <a:r>
              <a:rPr lang="nl-NL" dirty="0" err="1"/>
              <a:t>Transposed</a:t>
            </a:r>
            <a:r>
              <a:rPr lang="nl-NL" dirty="0"/>
              <a:t> </a:t>
            </a:r>
            <a:r>
              <a:rPr lang="nl-NL" dirty="0" err="1"/>
              <a:t>convolution</a:t>
            </a:r>
            <a:r>
              <a:rPr lang="nl-NL" dirty="0"/>
              <a:t>, </a:t>
            </a:r>
            <a:r>
              <a:rPr lang="nl-NL" dirty="0" err="1"/>
              <a:t>strides</a:t>
            </a:r>
            <a:r>
              <a:rPr lang="nl-NL" dirty="0"/>
              <a:t>=2, </a:t>
            </a:r>
            <a:r>
              <a:rPr lang="nl-NL" dirty="0" err="1"/>
              <a:t>valid</a:t>
            </a:r>
            <a:r>
              <a:rPr lang="nl-NL" dirty="0"/>
              <a:t> padding</a:t>
            </a:r>
            <a:endParaRPr lang="nl-BE" dirty="0"/>
          </a:p>
        </p:txBody>
      </p:sp>
    </p:spTree>
    <p:extLst>
      <p:ext uri="{BB962C8B-B14F-4D97-AF65-F5344CB8AC3E}">
        <p14:creationId xmlns:p14="http://schemas.microsoft.com/office/powerpoint/2010/main" val="4123294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75819-10D8-420A-BFBB-25F51F19C5D8}"/>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8BE1480B-60EC-4AE8-881F-6AECB23A881B}"/>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A335C3A8-5BE3-479A-A3F9-506A27403EC0}"/>
              </a:ext>
            </a:extLst>
          </p:cNvPr>
          <p:cNvPicPr>
            <a:picLocks noChangeAspect="1"/>
          </p:cNvPicPr>
          <p:nvPr/>
        </p:nvPicPr>
        <p:blipFill rotWithShape="1">
          <a:blip r:embed="rId2"/>
          <a:srcRect l="4687" t="1667" r="2233" b="5324"/>
          <a:stretch/>
        </p:blipFill>
        <p:spPr>
          <a:xfrm>
            <a:off x="601169" y="0"/>
            <a:ext cx="10989662" cy="6176963"/>
          </a:xfrm>
          <a:prstGeom prst="rect">
            <a:avLst/>
          </a:prstGeom>
        </p:spPr>
      </p:pic>
    </p:spTree>
    <p:extLst>
      <p:ext uri="{BB962C8B-B14F-4D97-AF65-F5344CB8AC3E}">
        <p14:creationId xmlns:p14="http://schemas.microsoft.com/office/powerpoint/2010/main" val="624055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2E7E45-7BE7-45D3-B777-A166B4442D02}"/>
              </a:ext>
            </a:extLst>
          </p:cNvPr>
          <p:cNvSpPr>
            <a:spLocks noGrp="1"/>
          </p:cNvSpPr>
          <p:nvPr>
            <p:ph type="title"/>
          </p:nvPr>
        </p:nvSpPr>
        <p:spPr/>
        <p:txBody>
          <a:bodyPr/>
          <a:lstStyle/>
          <a:p>
            <a:r>
              <a:rPr lang="nl-NL" dirty="0" err="1"/>
              <a:t>SegNet</a:t>
            </a:r>
            <a:endParaRPr lang="nl-BE" dirty="0"/>
          </a:p>
        </p:txBody>
      </p:sp>
      <p:sp>
        <p:nvSpPr>
          <p:cNvPr id="3" name="Tijdelijke aanduiding voor inhoud 2">
            <a:extLst>
              <a:ext uri="{FF2B5EF4-FFF2-40B4-BE49-F238E27FC236}">
                <a16:creationId xmlns:a16="http://schemas.microsoft.com/office/drawing/2014/main" id="{5486DDB0-6B00-4AC6-ACEA-E6CEE569EEBB}"/>
              </a:ext>
            </a:extLst>
          </p:cNvPr>
          <p:cNvSpPr>
            <a:spLocks noGrp="1"/>
          </p:cNvSpPr>
          <p:nvPr>
            <p:ph idx="1"/>
          </p:nvPr>
        </p:nvSpPr>
        <p:spPr/>
        <p:txBody>
          <a:bodyPr/>
          <a:lstStyle/>
          <a:p>
            <a:endParaRPr lang="nl-BE"/>
          </a:p>
        </p:txBody>
      </p:sp>
      <p:pic>
        <p:nvPicPr>
          <p:cNvPr id="15362" name="Picture 2" descr="segnet">
            <a:extLst>
              <a:ext uri="{FF2B5EF4-FFF2-40B4-BE49-F238E27FC236}">
                <a16:creationId xmlns:a16="http://schemas.microsoft.com/office/drawing/2014/main" id="{5735E422-4963-4846-8729-5936A6619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878379"/>
            <a:ext cx="90678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389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D0AEA8-646A-4D7A-A737-129A25679324}"/>
              </a:ext>
            </a:extLst>
          </p:cNvPr>
          <p:cNvSpPr>
            <a:spLocks noGrp="1"/>
          </p:cNvSpPr>
          <p:nvPr>
            <p:ph type="title"/>
          </p:nvPr>
        </p:nvSpPr>
        <p:spPr/>
        <p:txBody>
          <a:bodyPr/>
          <a:lstStyle/>
          <a:p>
            <a:r>
              <a:rPr lang="nl-NL" dirty="0" err="1"/>
              <a:t>DeconvNet</a:t>
            </a:r>
            <a:endParaRPr lang="nl-BE" dirty="0"/>
          </a:p>
        </p:txBody>
      </p:sp>
      <p:pic>
        <p:nvPicPr>
          <p:cNvPr id="16386" name="Picture 2" descr="deconvnet">
            <a:extLst>
              <a:ext uri="{FF2B5EF4-FFF2-40B4-BE49-F238E27FC236}">
                <a16:creationId xmlns:a16="http://schemas.microsoft.com/office/drawing/2014/main" id="{036D4A29-5EC2-409B-9697-D61C372417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355" y="2547634"/>
            <a:ext cx="11652738" cy="291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02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E94A82-EE8B-437E-83FA-CC0D2A04C4D2}"/>
              </a:ext>
            </a:extLst>
          </p:cNvPr>
          <p:cNvSpPr>
            <a:spLocks noGrp="1"/>
          </p:cNvSpPr>
          <p:nvPr>
            <p:ph type="title"/>
          </p:nvPr>
        </p:nvSpPr>
        <p:spPr/>
        <p:txBody>
          <a:bodyPr/>
          <a:lstStyle/>
          <a:p>
            <a:r>
              <a:rPr lang="nl-NL" dirty="0"/>
              <a:t>U-NET</a:t>
            </a:r>
            <a:endParaRPr lang="nl-BE" dirty="0"/>
          </a:p>
        </p:txBody>
      </p:sp>
      <p:pic>
        <p:nvPicPr>
          <p:cNvPr id="13314" name="Picture 2">
            <a:extLst>
              <a:ext uri="{FF2B5EF4-FFF2-40B4-BE49-F238E27FC236}">
                <a16:creationId xmlns:a16="http://schemas.microsoft.com/office/drawing/2014/main" id="{32181E3B-D21A-4185-A01E-272B2D39AEB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5072" y="-537369"/>
            <a:ext cx="8636928" cy="739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450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EA0712-B270-43EE-876E-ED757662F99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0AABC49-5CC7-4AE4-A2C9-C68CB7B0096D}"/>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4FBF90CC-9A53-49BC-A19C-8924B800F652}"/>
              </a:ext>
            </a:extLst>
          </p:cNvPr>
          <p:cNvPicPr>
            <a:picLocks noChangeAspect="1"/>
          </p:cNvPicPr>
          <p:nvPr/>
        </p:nvPicPr>
        <p:blipFill>
          <a:blip r:embed="rId3"/>
          <a:stretch>
            <a:fillRect/>
          </a:stretch>
        </p:blipFill>
        <p:spPr>
          <a:xfrm>
            <a:off x="0" y="1120227"/>
            <a:ext cx="12192000" cy="4617545"/>
          </a:xfrm>
          <a:prstGeom prst="rect">
            <a:avLst/>
          </a:prstGeom>
        </p:spPr>
      </p:pic>
    </p:spTree>
    <p:extLst>
      <p:ext uri="{BB962C8B-B14F-4D97-AF65-F5344CB8AC3E}">
        <p14:creationId xmlns:p14="http://schemas.microsoft.com/office/powerpoint/2010/main" val="885949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Instance Segmentation</a:t>
            </a:r>
          </a:p>
        </p:txBody>
      </p:sp>
    </p:spTree>
    <p:extLst>
      <p:ext uri="{BB962C8B-B14F-4D97-AF65-F5344CB8AC3E}">
        <p14:creationId xmlns:p14="http://schemas.microsoft.com/office/powerpoint/2010/main" val="411011526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61296D-98BD-4874-9DC6-80F3DC82BFB6}"/>
              </a:ext>
            </a:extLst>
          </p:cNvPr>
          <p:cNvSpPr>
            <a:spLocks noGrp="1"/>
          </p:cNvSpPr>
          <p:nvPr>
            <p:ph type="title"/>
          </p:nvPr>
        </p:nvSpPr>
        <p:spPr/>
        <p:txBody>
          <a:bodyPr/>
          <a:lstStyle/>
          <a:p>
            <a:r>
              <a:rPr lang="nl-NL" dirty="0" err="1"/>
              <a:t>Mask</a:t>
            </a:r>
            <a:r>
              <a:rPr lang="nl-NL" dirty="0"/>
              <a:t> R-CNN</a:t>
            </a:r>
            <a:endParaRPr lang="nl-BE" dirty="0"/>
          </a:p>
        </p:txBody>
      </p:sp>
      <p:sp>
        <p:nvSpPr>
          <p:cNvPr id="3" name="Tijdelijke aanduiding voor inhoud 2">
            <a:extLst>
              <a:ext uri="{FF2B5EF4-FFF2-40B4-BE49-F238E27FC236}">
                <a16:creationId xmlns:a16="http://schemas.microsoft.com/office/drawing/2014/main" id="{B145A33C-0079-4F73-ACE7-0832A92BCFB5}"/>
              </a:ext>
            </a:extLst>
          </p:cNvPr>
          <p:cNvSpPr>
            <a:spLocks noGrp="1"/>
          </p:cNvSpPr>
          <p:nvPr>
            <p:ph idx="1"/>
          </p:nvPr>
        </p:nvSpPr>
        <p:spPr/>
        <p:txBody>
          <a:bodyPr/>
          <a:lstStyle/>
          <a:p>
            <a:endParaRPr lang="nl-BE" dirty="0"/>
          </a:p>
        </p:txBody>
      </p:sp>
      <p:pic>
        <p:nvPicPr>
          <p:cNvPr id="11266" name="Picture 2">
            <a:extLst>
              <a:ext uri="{FF2B5EF4-FFF2-40B4-BE49-F238E27FC236}">
                <a16:creationId xmlns:a16="http://schemas.microsoft.com/office/drawing/2014/main" id="{6D36F967-1802-4BF3-9CF1-78628F36D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5625"/>
            <a:ext cx="5153025" cy="34194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EFF2CCD-19FE-4A51-AC9F-AB023C421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371" y="2030164"/>
            <a:ext cx="6395357" cy="301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173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B9E49B-9886-4C13-88C5-D7DAFB1D64E1}"/>
              </a:ext>
            </a:extLst>
          </p:cNvPr>
          <p:cNvSpPr>
            <a:spLocks noGrp="1"/>
          </p:cNvSpPr>
          <p:nvPr>
            <p:ph type="title"/>
          </p:nvPr>
        </p:nvSpPr>
        <p:spPr/>
        <p:txBody>
          <a:bodyPr/>
          <a:lstStyle/>
          <a:p>
            <a:r>
              <a:rPr lang="nl-NL" dirty="0"/>
              <a:t>Detectron2 (</a:t>
            </a:r>
            <a:r>
              <a:rPr lang="nl-NL" dirty="0" err="1"/>
              <a:t>PyTorch</a:t>
            </a:r>
            <a:r>
              <a:rPr lang="nl-NL" dirty="0"/>
              <a:t>)</a:t>
            </a:r>
            <a:endParaRPr lang="nl-BE" dirty="0"/>
          </a:p>
        </p:txBody>
      </p:sp>
      <p:pic>
        <p:nvPicPr>
          <p:cNvPr id="1026" name="Picture 2" descr="Object Detection Results">
            <a:extLst>
              <a:ext uri="{FF2B5EF4-FFF2-40B4-BE49-F238E27FC236}">
                <a16:creationId xmlns:a16="http://schemas.microsoft.com/office/drawing/2014/main" id="{771D21EC-D991-4661-8684-B73882FCEB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 y="1690687"/>
            <a:ext cx="580178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stance Segmentation Output">
            <a:extLst>
              <a:ext uri="{FF2B5EF4-FFF2-40B4-BE49-F238E27FC236}">
                <a16:creationId xmlns:a16="http://schemas.microsoft.com/office/drawing/2014/main" id="{723F426F-F99D-41EE-8A0D-B034452DC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0214" y="1690686"/>
            <a:ext cx="5801785" cy="43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064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6CE90-8866-407B-A296-B8C229FB8C3B}"/>
              </a:ext>
            </a:extLst>
          </p:cNvPr>
          <p:cNvSpPr>
            <a:spLocks noGrp="1"/>
          </p:cNvSpPr>
          <p:nvPr>
            <p:ph type="title"/>
          </p:nvPr>
        </p:nvSpPr>
        <p:spPr/>
        <p:txBody>
          <a:bodyPr/>
          <a:lstStyle/>
          <a:p>
            <a:endParaRPr lang="nl-BE"/>
          </a:p>
        </p:txBody>
      </p:sp>
      <p:pic>
        <p:nvPicPr>
          <p:cNvPr id="4" name="Onlinemedia 3" title="YOLOv2 vs YOLOv3 vs Mask RCNN vs Deeplab Xception">
            <a:hlinkClick r:id="" action="ppaction://media"/>
            <a:extLst>
              <a:ext uri="{FF2B5EF4-FFF2-40B4-BE49-F238E27FC236}">
                <a16:creationId xmlns:a16="http://schemas.microsoft.com/office/drawing/2014/main" id="{AA2648A6-E2A3-4D34-8A71-AF07658BC990}"/>
              </a:ext>
            </a:extLst>
          </p:cNvPr>
          <p:cNvPicPr>
            <a:picLocks noGrp="1" noRot="1" noChangeAspect="1"/>
          </p:cNvPicPr>
          <p:nvPr>
            <p:ph idx="1"/>
            <a:videoFile r:link="rId1"/>
          </p:nvPr>
        </p:nvPicPr>
        <p:blipFill>
          <a:blip r:embed="rId3"/>
          <a:stretch>
            <a:fillRect/>
          </a:stretch>
        </p:blipFill>
        <p:spPr>
          <a:xfrm>
            <a:off x="2228056" y="1253331"/>
            <a:ext cx="7735888" cy="4351338"/>
          </a:xfrm>
          <a:prstGeom prst="rect">
            <a:avLst/>
          </a:prstGeom>
        </p:spPr>
      </p:pic>
    </p:spTree>
    <p:extLst>
      <p:ext uri="{BB962C8B-B14F-4D97-AF65-F5344CB8AC3E}">
        <p14:creationId xmlns:p14="http://schemas.microsoft.com/office/powerpoint/2010/main" val="46623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Segmentation Datasets</a:t>
            </a:r>
          </a:p>
        </p:txBody>
      </p:sp>
    </p:spTree>
    <p:extLst>
      <p:ext uri="{BB962C8B-B14F-4D97-AF65-F5344CB8AC3E}">
        <p14:creationId xmlns:p14="http://schemas.microsoft.com/office/powerpoint/2010/main" val="150756141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EDCDF1-B277-4954-A022-85CFC59DA792}"/>
              </a:ext>
            </a:extLst>
          </p:cNvPr>
          <p:cNvSpPr>
            <a:spLocks noGrp="1"/>
          </p:cNvSpPr>
          <p:nvPr>
            <p:ph type="title"/>
          </p:nvPr>
        </p:nvSpPr>
        <p:spPr/>
        <p:txBody>
          <a:bodyPr/>
          <a:lstStyle/>
          <a:p>
            <a:r>
              <a:rPr lang="nl-NL" dirty="0" err="1"/>
              <a:t>Own</a:t>
            </a:r>
            <a:r>
              <a:rPr lang="nl-NL" dirty="0"/>
              <a:t> </a:t>
            </a:r>
            <a:r>
              <a:rPr lang="nl-NL" dirty="0" err="1"/>
              <a:t>Segmentation</a:t>
            </a:r>
            <a:r>
              <a:rPr lang="nl-NL" dirty="0"/>
              <a:t> Datasets</a:t>
            </a:r>
            <a:endParaRPr lang="nl-BE" dirty="0"/>
          </a:p>
        </p:txBody>
      </p:sp>
      <p:sp>
        <p:nvSpPr>
          <p:cNvPr id="3" name="Tijdelijke aanduiding voor inhoud 2">
            <a:extLst>
              <a:ext uri="{FF2B5EF4-FFF2-40B4-BE49-F238E27FC236}">
                <a16:creationId xmlns:a16="http://schemas.microsoft.com/office/drawing/2014/main" id="{F88B7C6B-F318-47FE-AC6B-36C3382623F0}"/>
              </a:ext>
            </a:extLst>
          </p:cNvPr>
          <p:cNvSpPr>
            <a:spLocks noGrp="1"/>
          </p:cNvSpPr>
          <p:nvPr>
            <p:ph idx="1"/>
          </p:nvPr>
        </p:nvSpPr>
        <p:spPr/>
        <p:txBody>
          <a:bodyPr/>
          <a:lstStyle/>
          <a:p>
            <a:r>
              <a:rPr lang="nl-NL" dirty="0"/>
              <a:t>For </a:t>
            </a:r>
            <a:r>
              <a:rPr lang="nl-NL" dirty="0" err="1"/>
              <a:t>segmentation</a:t>
            </a:r>
            <a:r>
              <a:rPr lang="nl-NL" dirty="0"/>
              <a:t> datasets, </a:t>
            </a:r>
            <a:r>
              <a:rPr lang="nl-NL" dirty="0" err="1"/>
              <a:t>you</a:t>
            </a:r>
            <a:r>
              <a:rPr lang="nl-NL" dirty="0"/>
              <a:t> </a:t>
            </a:r>
            <a:r>
              <a:rPr lang="nl-NL" dirty="0" err="1"/>
              <a:t>need</a:t>
            </a:r>
            <a:r>
              <a:rPr lang="nl-NL" dirty="0"/>
              <a:t> </a:t>
            </a:r>
            <a:r>
              <a:rPr lang="nl-NL" dirty="0" err="1"/>
              <a:t>to</a:t>
            </a:r>
            <a:r>
              <a:rPr lang="nl-NL" dirty="0"/>
              <a:t> </a:t>
            </a:r>
            <a:r>
              <a:rPr lang="nl-NL" dirty="0" err="1"/>
              <a:t>give</a:t>
            </a:r>
            <a:r>
              <a:rPr lang="nl-NL" dirty="0"/>
              <a:t> </a:t>
            </a:r>
            <a:r>
              <a:rPr lang="nl-NL" dirty="0" err="1"/>
              <a:t>every</a:t>
            </a:r>
            <a:r>
              <a:rPr lang="nl-NL" dirty="0"/>
              <a:t> pixel in </a:t>
            </a:r>
            <a:r>
              <a:rPr lang="nl-NL" dirty="0" err="1"/>
              <a:t>an</a:t>
            </a:r>
            <a:r>
              <a:rPr lang="nl-NL" dirty="0"/>
              <a:t> image a </a:t>
            </a:r>
            <a:r>
              <a:rPr lang="nl-NL" dirty="0" err="1"/>
              <a:t>color</a:t>
            </a:r>
            <a:r>
              <a:rPr lang="nl-NL" dirty="0"/>
              <a:t> </a:t>
            </a:r>
            <a:r>
              <a:rPr lang="nl-NL" dirty="0" err="1"/>
              <a:t>specific</a:t>
            </a:r>
            <a:r>
              <a:rPr lang="nl-NL" dirty="0"/>
              <a:t> </a:t>
            </a:r>
            <a:r>
              <a:rPr lang="nl-NL" dirty="0" err="1"/>
              <a:t>to</a:t>
            </a:r>
            <a:r>
              <a:rPr lang="nl-NL" dirty="0"/>
              <a:t> </a:t>
            </a:r>
            <a:r>
              <a:rPr lang="nl-NL" dirty="0" err="1"/>
              <a:t>its</a:t>
            </a:r>
            <a:r>
              <a:rPr lang="nl-NL" dirty="0"/>
              <a:t> class </a:t>
            </a:r>
            <a:r>
              <a:rPr lang="nl-NL" dirty="0" err="1"/>
              <a:t>for</a:t>
            </a:r>
            <a:r>
              <a:rPr lang="nl-NL" dirty="0"/>
              <a:t> training…</a:t>
            </a:r>
          </a:p>
          <a:p>
            <a:r>
              <a:rPr lang="nl-NL" dirty="0" err="1"/>
              <a:t>Use</a:t>
            </a:r>
            <a:r>
              <a:rPr lang="nl-NL" dirty="0"/>
              <a:t> </a:t>
            </a:r>
            <a:r>
              <a:rPr lang="nl-NL" dirty="0" err="1"/>
              <a:t>annotation</a:t>
            </a:r>
            <a:r>
              <a:rPr lang="nl-NL" dirty="0"/>
              <a:t> tools, like </a:t>
            </a:r>
            <a:r>
              <a:rPr lang="nl-NL" dirty="0" err="1"/>
              <a:t>PixelAnnotationTool</a:t>
            </a:r>
            <a:endParaRPr lang="nl-BE" dirty="0"/>
          </a:p>
        </p:txBody>
      </p:sp>
      <p:pic>
        <p:nvPicPr>
          <p:cNvPr id="17410" name="Picture 2" descr="Pixel Annotation Tool">
            <a:extLst>
              <a:ext uri="{FF2B5EF4-FFF2-40B4-BE49-F238E27FC236}">
                <a16:creationId xmlns:a16="http://schemas.microsoft.com/office/drawing/2014/main" id="{D20C7E88-4432-49B6-8DE0-9E070B231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365263"/>
            <a:ext cx="5257800" cy="272529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Segmentation example">
            <a:extLst>
              <a:ext uri="{FF2B5EF4-FFF2-40B4-BE49-F238E27FC236}">
                <a16:creationId xmlns:a16="http://schemas.microsoft.com/office/drawing/2014/main" id="{19485179-3458-4A14-B05C-60F4845FD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92" y="3559855"/>
            <a:ext cx="6050704" cy="224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592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5E03A6-F343-4438-AB99-75E845982C55}"/>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03037584-F8C3-4170-882C-7880E19352C7}"/>
              </a:ext>
            </a:extLst>
          </p:cNvPr>
          <p:cNvSpPr>
            <a:spLocks noGrp="1"/>
          </p:cNvSpPr>
          <p:nvPr>
            <p:ph idx="1"/>
          </p:nvPr>
        </p:nvSpPr>
        <p:spPr/>
        <p:txBody>
          <a:bodyPr/>
          <a:lstStyle/>
          <a:p>
            <a:endParaRPr lang="nl-BE"/>
          </a:p>
        </p:txBody>
      </p:sp>
    </p:spTree>
    <p:extLst>
      <p:ext uri="{BB962C8B-B14F-4D97-AF65-F5344CB8AC3E}">
        <p14:creationId xmlns:p14="http://schemas.microsoft.com/office/powerpoint/2010/main" val="3803029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7B841B-7E75-4D73-84DF-647F9F07C43E}"/>
              </a:ext>
            </a:extLst>
          </p:cNvPr>
          <p:cNvSpPr>
            <a:spLocks noGrp="1"/>
          </p:cNvSpPr>
          <p:nvPr>
            <p:ph type="title"/>
          </p:nvPr>
        </p:nvSpPr>
        <p:spPr/>
        <p:txBody>
          <a:bodyPr/>
          <a:lstStyle/>
          <a:p>
            <a:r>
              <a:rPr lang="nl-NL" dirty="0"/>
              <a:t>Multilabel best:</a:t>
            </a:r>
            <a:endParaRPr lang="nl-BE" dirty="0"/>
          </a:p>
        </p:txBody>
      </p:sp>
      <p:sp>
        <p:nvSpPr>
          <p:cNvPr id="3" name="Tijdelijke aanduiding voor inhoud 2">
            <a:extLst>
              <a:ext uri="{FF2B5EF4-FFF2-40B4-BE49-F238E27FC236}">
                <a16:creationId xmlns:a16="http://schemas.microsoft.com/office/drawing/2014/main" id="{100D19F2-4EDC-46AF-A321-AFF23EB69754}"/>
              </a:ext>
            </a:extLst>
          </p:cNvPr>
          <p:cNvSpPr>
            <a:spLocks noGrp="1"/>
          </p:cNvSpPr>
          <p:nvPr>
            <p:ph idx="1"/>
          </p:nvPr>
        </p:nvSpPr>
        <p:spPr/>
        <p:txBody>
          <a:bodyPr/>
          <a:lstStyle/>
          <a:p>
            <a:r>
              <a:rPr lang="nl-BE" dirty="0">
                <a:hlinkClick r:id="rId2"/>
              </a:rPr>
              <a:t>https://www.cntk.ai/pythondocs/CNTK_103B_MNIST_LogisticRegression.html</a:t>
            </a:r>
            <a:endParaRPr lang="nl-BE" dirty="0"/>
          </a:p>
          <a:p>
            <a:r>
              <a:rPr lang="nl-BE" dirty="0">
                <a:hlinkClick r:id="rId3"/>
              </a:rPr>
              <a:t>https://towardsdatascience.com/multi-label-image-classification-with-neural-network-keras-ddc1ab1afede</a:t>
            </a:r>
            <a:endParaRPr lang="nl-BE" dirty="0"/>
          </a:p>
        </p:txBody>
      </p:sp>
    </p:spTree>
    <p:extLst>
      <p:ext uri="{BB962C8B-B14F-4D97-AF65-F5344CB8AC3E}">
        <p14:creationId xmlns:p14="http://schemas.microsoft.com/office/powerpoint/2010/main" val="194037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CE824-9902-458D-A768-ED9504989320}"/>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14CCEBAE-D45B-403F-B5B0-10EE72A7642D}"/>
              </a:ext>
            </a:extLst>
          </p:cNvPr>
          <p:cNvSpPr>
            <a:spLocks noGrp="1"/>
          </p:cNvSpPr>
          <p:nvPr>
            <p:ph idx="1"/>
          </p:nvPr>
        </p:nvSpPr>
        <p:spPr/>
        <p:txBody>
          <a:bodyPr/>
          <a:lstStyle/>
          <a:p>
            <a:endParaRPr lang="nl-BE"/>
          </a:p>
        </p:txBody>
      </p:sp>
      <p:pic>
        <p:nvPicPr>
          <p:cNvPr id="1026" name="Picture 2">
            <a:extLst>
              <a:ext uri="{FF2B5EF4-FFF2-40B4-BE49-F238E27FC236}">
                <a16:creationId xmlns:a16="http://schemas.microsoft.com/office/drawing/2014/main" id="{24ED8224-2135-4AAF-8084-AE6789F3B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005" y="2509838"/>
            <a:ext cx="4733925" cy="3667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45CD5A0-2AE7-441E-A9AC-FD214FFF49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8057" y="4343400"/>
            <a:ext cx="4067943" cy="200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33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4991C-1415-4E0A-900E-9685F3FF244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4FFF3E29-2FE1-4750-A209-A0BAA6F97B70}"/>
              </a:ext>
            </a:extLst>
          </p:cNvPr>
          <p:cNvSpPr>
            <a:spLocks noGrp="1"/>
          </p:cNvSpPr>
          <p:nvPr>
            <p:ph idx="1"/>
          </p:nvPr>
        </p:nvSpPr>
        <p:spPr/>
        <p:txBody>
          <a:bodyPr/>
          <a:lstStyle/>
          <a:p>
            <a:endParaRPr lang="nl-BE"/>
          </a:p>
        </p:txBody>
      </p:sp>
    </p:spTree>
    <p:extLst>
      <p:ext uri="{BB962C8B-B14F-4D97-AF65-F5344CB8AC3E}">
        <p14:creationId xmlns:p14="http://schemas.microsoft.com/office/powerpoint/2010/main" val="765453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3F8C8F-9CBF-4693-A424-229CA5C8CEBB}"/>
              </a:ext>
            </a:extLst>
          </p:cNvPr>
          <p:cNvSpPr>
            <a:spLocks noGrp="1"/>
          </p:cNvSpPr>
          <p:nvPr>
            <p:ph type="title"/>
          </p:nvPr>
        </p:nvSpPr>
        <p:spPr/>
        <p:txBody>
          <a:bodyPr/>
          <a:lstStyle/>
          <a:p>
            <a:r>
              <a:rPr lang="nl-NL" dirty="0"/>
              <a:t>Multi-Class </a:t>
            </a:r>
            <a:r>
              <a:rPr lang="nl-NL" dirty="0" err="1"/>
              <a:t>Classification</a:t>
            </a:r>
            <a:endParaRPr lang="nl-BE" dirty="0"/>
          </a:p>
        </p:txBody>
      </p:sp>
      <p:sp>
        <p:nvSpPr>
          <p:cNvPr id="3" name="Tijdelijke aanduiding voor inhoud 2">
            <a:extLst>
              <a:ext uri="{FF2B5EF4-FFF2-40B4-BE49-F238E27FC236}">
                <a16:creationId xmlns:a16="http://schemas.microsoft.com/office/drawing/2014/main" id="{51EC6AFE-CE33-4771-B6F1-1ABC58BBDC26}"/>
              </a:ext>
            </a:extLst>
          </p:cNvPr>
          <p:cNvSpPr>
            <a:spLocks noGrp="1"/>
          </p:cNvSpPr>
          <p:nvPr>
            <p:ph idx="1"/>
          </p:nvPr>
        </p:nvSpPr>
        <p:spPr/>
        <p:txBody>
          <a:bodyPr/>
          <a:lstStyle/>
          <a:p>
            <a:r>
              <a:rPr lang="nl-NL" dirty="0" err="1"/>
              <a:t>Activiation</a:t>
            </a:r>
            <a:r>
              <a:rPr lang="nl-NL" dirty="0"/>
              <a:t> </a:t>
            </a:r>
            <a:r>
              <a:rPr lang="nl-NL" dirty="0" err="1"/>
              <a:t>function</a:t>
            </a:r>
            <a:r>
              <a:rPr lang="nl-NL" dirty="0"/>
              <a:t>: </a:t>
            </a:r>
            <a:r>
              <a:rPr lang="nl-NL" dirty="0" err="1"/>
              <a:t>Softmax</a:t>
            </a:r>
            <a:endParaRPr lang="nl-NL" dirty="0"/>
          </a:p>
          <a:p>
            <a:r>
              <a:rPr lang="nl-NL" dirty="0" err="1"/>
              <a:t>Loss</a:t>
            </a:r>
            <a:r>
              <a:rPr lang="nl-NL" dirty="0"/>
              <a:t> </a:t>
            </a:r>
            <a:r>
              <a:rPr lang="nl-NL" dirty="0" err="1"/>
              <a:t>Function</a:t>
            </a:r>
            <a:r>
              <a:rPr lang="nl-NL" dirty="0"/>
              <a:t>: </a:t>
            </a:r>
            <a:r>
              <a:rPr lang="nl-NL" dirty="0" err="1"/>
              <a:t>Categorical</a:t>
            </a:r>
            <a:r>
              <a:rPr lang="nl-NL" dirty="0"/>
              <a:t> </a:t>
            </a:r>
            <a:r>
              <a:rPr lang="nl-NL" dirty="0" err="1"/>
              <a:t>Crossentropy</a:t>
            </a:r>
            <a:endParaRPr lang="nl-BE" dirty="0"/>
          </a:p>
        </p:txBody>
      </p:sp>
      <p:pic>
        <p:nvPicPr>
          <p:cNvPr id="5" name="Picture 4">
            <a:extLst>
              <a:ext uri="{FF2B5EF4-FFF2-40B4-BE49-F238E27FC236}">
                <a16:creationId xmlns:a16="http://schemas.microsoft.com/office/drawing/2014/main" id="{0CA1A4D5-CCF0-44A2-8767-FDE76E3CCA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1" y="3268160"/>
            <a:ext cx="7298871" cy="358983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C667EFB-E5A3-4616-8849-142CA71A1E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979"/>
          <a:stretch/>
        </p:blipFill>
        <p:spPr bwMode="auto">
          <a:xfrm>
            <a:off x="5633358" y="1399475"/>
            <a:ext cx="6787243" cy="10799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677B67E-D1F9-4469-9CDC-933A65DC79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0667" y="4108096"/>
            <a:ext cx="3624262" cy="190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139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94CCF1-911D-4000-A2AD-40C517473538}"/>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2F4C53F3-8C45-4269-A48D-77D707F7B839}"/>
              </a:ext>
            </a:extLst>
          </p:cNvPr>
          <p:cNvSpPr>
            <a:spLocks noGrp="1"/>
          </p:cNvSpPr>
          <p:nvPr>
            <p:ph idx="1"/>
          </p:nvPr>
        </p:nvSpPr>
        <p:spPr/>
        <p:txBody>
          <a:bodyPr/>
          <a:lstStyle/>
          <a:p>
            <a:r>
              <a:rPr lang="nl-BE" dirty="0">
                <a:hlinkClick r:id="rId2"/>
              </a:rPr>
              <a:t>https://www.slideshare.net/xavigiro/loss-functions-for-deep-learning-javier-ruiz-hidalgo-upc-barcelona-2018</a:t>
            </a:r>
            <a:endParaRPr lang="nl-BE" dirty="0"/>
          </a:p>
          <a:p>
            <a:r>
              <a:rPr lang="nl-BE" dirty="0">
                <a:hlinkClick r:id="rId3"/>
              </a:rPr>
              <a:t>https://www.google.com/imgres?imgurl=https%3A%2F%2Fgombru.github.io%2Fassets%2Fcross_entropy_loss%2Fmulticlass_multilabel.png&amp;imgrefurl=http%3A%2F%2Fgombru.github.io%2F2018%2F05%2F23%2Fcross_entropy_loss%2F&amp;docid=aGRhgxiAq7i73M&amp;tbnid=_7wETGWwL8awhM%3A&amp;vet=10ahUKEwiU5aOTxfjlAhUNAxAIHaDcB5sQMwhSKAowCg..i&amp;w=1162&amp;h=498&amp;bih=888&amp;biw=1920&amp;q=softmax%20sigmoid%20lossfunction&amp;ved=0ahUKEwiU5aOTxfjlAhUNAxAIHaDcB5sQMwhSKAowCg&amp;iact=mrc&amp;uact=8</a:t>
            </a:r>
            <a:endParaRPr lang="nl-BE" dirty="0"/>
          </a:p>
        </p:txBody>
      </p:sp>
    </p:spTree>
    <p:extLst>
      <p:ext uri="{BB962C8B-B14F-4D97-AF65-F5344CB8AC3E}">
        <p14:creationId xmlns:p14="http://schemas.microsoft.com/office/powerpoint/2010/main" val="322193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6C61C5-8021-478D-96F7-BEA67F1FC6E7}"/>
              </a:ext>
            </a:extLst>
          </p:cNvPr>
          <p:cNvSpPr>
            <a:spLocks noGrp="1"/>
          </p:cNvSpPr>
          <p:nvPr>
            <p:ph type="title"/>
          </p:nvPr>
        </p:nvSpPr>
        <p:spPr/>
        <p:txBody>
          <a:bodyPr/>
          <a:lstStyle/>
          <a:p>
            <a:r>
              <a:rPr lang="nl-NL" dirty="0"/>
              <a:t>Multi-Label </a:t>
            </a:r>
            <a:r>
              <a:rPr lang="nl-NL" dirty="0" err="1"/>
              <a:t>Classification</a:t>
            </a:r>
            <a:endParaRPr lang="nl-BE" dirty="0"/>
          </a:p>
        </p:txBody>
      </p:sp>
      <p:sp>
        <p:nvSpPr>
          <p:cNvPr id="3" name="Tijdelijke aanduiding voor inhoud 2">
            <a:extLst>
              <a:ext uri="{FF2B5EF4-FFF2-40B4-BE49-F238E27FC236}">
                <a16:creationId xmlns:a16="http://schemas.microsoft.com/office/drawing/2014/main" id="{BCFD3869-03D2-4D12-BCF5-81655074E168}"/>
              </a:ext>
            </a:extLst>
          </p:cNvPr>
          <p:cNvSpPr>
            <a:spLocks noGrp="1"/>
          </p:cNvSpPr>
          <p:nvPr>
            <p:ph idx="1"/>
          </p:nvPr>
        </p:nvSpPr>
        <p:spPr/>
        <p:txBody>
          <a:bodyPr/>
          <a:lstStyle/>
          <a:p>
            <a:r>
              <a:rPr lang="nl-NL" dirty="0" err="1"/>
              <a:t>Activiation</a:t>
            </a:r>
            <a:r>
              <a:rPr lang="nl-NL" dirty="0"/>
              <a:t> </a:t>
            </a:r>
            <a:r>
              <a:rPr lang="nl-NL" dirty="0" err="1"/>
              <a:t>function</a:t>
            </a:r>
            <a:r>
              <a:rPr lang="nl-NL" dirty="0"/>
              <a:t>: </a:t>
            </a:r>
            <a:r>
              <a:rPr lang="nl-NL" dirty="0" err="1"/>
              <a:t>Sigmoid</a:t>
            </a:r>
            <a:endParaRPr lang="nl-NL" dirty="0"/>
          </a:p>
          <a:p>
            <a:r>
              <a:rPr lang="nl-NL" dirty="0" err="1"/>
              <a:t>Loss</a:t>
            </a:r>
            <a:r>
              <a:rPr lang="nl-NL" dirty="0"/>
              <a:t> </a:t>
            </a:r>
            <a:r>
              <a:rPr lang="nl-NL" dirty="0" err="1"/>
              <a:t>Function</a:t>
            </a:r>
            <a:r>
              <a:rPr lang="nl-NL" dirty="0"/>
              <a:t>: </a:t>
            </a:r>
            <a:r>
              <a:rPr lang="nl-NL" b="1" dirty="0" err="1">
                <a:sym typeface="Wingdings" panose="05000000000000000000" pitchFamily="2" charset="2"/>
              </a:rPr>
              <a:t>Binary</a:t>
            </a:r>
            <a:r>
              <a:rPr lang="nl-NL" dirty="0"/>
              <a:t> </a:t>
            </a:r>
            <a:r>
              <a:rPr lang="nl-NL" dirty="0" err="1"/>
              <a:t>Crossentropy</a:t>
            </a:r>
            <a:endParaRPr lang="nl-BE" dirty="0"/>
          </a:p>
          <a:p>
            <a:endParaRPr lang="nl-BE" dirty="0"/>
          </a:p>
        </p:txBody>
      </p:sp>
      <p:pic>
        <p:nvPicPr>
          <p:cNvPr id="4098" name="Picture 2">
            <a:extLst>
              <a:ext uri="{FF2B5EF4-FFF2-40B4-BE49-F238E27FC236}">
                <a16:creationId xmlns:a16="http://schemas.microsoft.com/office/drawing/2014/main" id="{5E319326-3C45-4322-8F98-A6B256CDC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465"/>
          <a:stretch/>
        </p:blipFill>
        <p:spPr bwMode="auto">
          <a:xfrm>
            <a:off x="6319156" y="1440996"/>
            <a:ext cx="6683829" cy="11343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0697107-2461-4B63-9802-7E78872D7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019" y="3155742"/>
            <a:ext cx="7908374" cy="3702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333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
                <a:latin typeface="Calibri"/>
                <a:ea typeface="Calibri"/>
                <a:cs typeface="Calibri"/>
                <a:sym typeface="Calibri"/>
              </a:rPr>
              <a:t>Neural Networks</a:t>
            </a:r>
            <a:endParaRPr>
              <a:latin typeface="Calibri"/>
              <a:ea typeface="Calibri"/>
              <a:cs typeface="Calibri"/>
              <a:sym typeface="Calibri"/>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nl-NL" dirty="0" err="1">
                <a:latin typeface="Calibri"/>
                <a:ea typeface="Calibri"/>
                <a:cs typeface="Calibri"/>
                <a:sym typeface="Calibri"/>
              </a:rPr>
              <a:t>Segmentation</a:t>
            </a:r>
            <a:endParaRPr dirty="0">
              <a:latin typeface="Calibri"/>
              <a:ea typeface="Calibri"/>
              <a:cs typeface="Calibri"/>
              <a:sym typeface="Calibri"/>
            </a:endParaRPr>
          </a:p>
        </p:txBody>
      </p:sp>
      <p:pic>
        <p:nvPicPr>
          <p:cNvPr id="56" name="Google Shape;56;p13"/>
          <p:cNvPicPr preferRelativeResize="0"/>
          <p:nvPr/>
        </p:nvPicPr>
        <p:blipFill>
          <a:blip r:embed="rId3">
            <a:alphaModFix/>
          </a:blip>
          <a:stretch>
            <a:fillRect/>
          </a:stretch>
        </p:blipFill>
        <p:spPr>
          <a:xfrm>
            <a:off x="3831562" y="6254600"/>
            <a:ext cx="4528875" cy="603400"/>
          </a:xfrm>
          <a:prstGeom prst="rect">
            <a:avLst/>
          </a:prstGeom>
          <a:noFill/>
          <a:ln>
            <a:noFill/>
          </a:ln>
        </p:spPr>
      </p:pic>
    </p:spTree>
    <p:extLst>
      <p:ext uri="{BB962C8B-B14F-4D97-AF65-F5344CB8AC3E}">
        <p14:creationId xmlns:p14="http://schemas.microsoft.com/office/powerpoint/2010/main" val="2236045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Segmentation</a:t>
            </a:r>
          </a:p>
        </p:txBody>
      </p:sp>
    </p:spTree>
    <p:extLst>
      <p:ext uri="{BB962C8B-B14F-4D97-AF65-F5344CB8AC3E}">
        <p14:creationId xmlns:p14="http://schemas.microsoft.com/office/powerpoint/2010/main" val="108473962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FBCEE-FA70-4921-ACEE-3CC2091DC0CC}"/>
              </a:ext>
            </a:extLst>
          </p:cNvPr>
          <p:cNvSpPr>
            <a:spLocks noGrp="1"/>
          </p:cNvSpPr>
          <p:nvPr>
            <p:ph type="title"/>
          </p:nvPr>
        </p:nvSpPr>
        <p:spPr/>
        <p:txBody>
          <a:bodyPr/>
          <a:lstStyle/>
          <a:p>
            <a:r>
              <a:rPr lang="nl-NL" dirty="0"/>
              <a:t>Computer </a:t>
            </a:r>
            <a:r>
              <a:rPr lang="nl-NL" dirty="0" err="1"/>
              <a:t>Vision</a:t>
            </a:r>
            <a:r>
              <a:rPr lang="nl-NL" dirty="0"/>
              <a:t> </a:t>
            </a:r>
            <a:r>
              <a:rPr lang="nl-NL" dirty="0" err="1"/>
              <a:t>Evolution</a:t>
            </a:r>
            <a:endParaRPr lang="nl-BE" dirty="0"/>
          </a:p>
        </p:txBody>
      </p:sp>
      <p:sp>
        <p:nvSpPr>
          <p:cNvPr id="3" name="Tijdelijke aanduiding voor inhoud 2">
            <a:extLst>
              <a:ext uri="{FF2B5EF4-FFF2-40B4-BE49-F238E27FC236}">
                <a16:creationId xmlns:a16="http://schemas.microsoft.com/office/drawing/2014/main" id="{29BA083A-F705-4D7F-81ED-CFE952C8CABA}"/>
              </a:ext>
            </a:extLst>
          </p:cNvPr>
          <p:cNvSpPr>
            <a:spLocks noGrp="1"/>
          </p:cNvSpPr>
          <p:nvPr>
            <p:ph idx="1"/>
          </p:nvPr>
        </p:nvSpPr>
        <p:spPr/>
        <p:txBody>
          <a:bodyPr/>
          <a:lstStyle/>
          <a:p>
            <a:pPr marL="514350" indent="-514350">
              <a:buFont typeface="+mj-lt"/>
              <a:buAutoNum type="arabicPeriod"/>
            </a:pPr>
            <a:r>
              <a:rPr lang="nl-NL" dirty="0"/>
              <a:t>Image </a:t>
            </a:r>
            <a:r>
              <a:rPr lang="nl-NL" dirty="0" err="1"/>
              <a:t>Classification</a:t>
            </a:r>
            <a:endParaRPr lang="nl-NL" dirty="0"/>
          </a:p>
          <a:p>
            <a:pPr marL="457200" lvl="1" indent="0">
              <a:buNone/>
            </a:pPr>
            <a:r>
              <a:rPr lang="nl-NL" dirty="0"/>
              <a:t>	Understand </a:t>
            </a:r>
            <a:r>
              <a:rPr lang="nl-NL" dirty="0" err="1"/>
              <a:t>what</a:t>
            </a:r>
            <a:r>
              <a:rPr lang="nl-NL" dirty="0"/>
              <a:t> is in </a:t>
            </a:r>
            <a:r>
              <a:rPr lang="nl-NL" dirty="0" err="1"/>
              <a:t>the</a:t>
            </a:r>
            <a:r>
              <a:rPr lang="nl-NL" dirty="0"/>
              <a:t> picture</a:t>
            </a:r>
          </a:p>
          <a:p>
            <a:pPr marL="514350" indent="-514350">
              <a:buFont typeface="+mj-lt"/>
              <a:buAutoNum type="arabicPeriod"/>
            </a:pPr>
            <a:r>
              <a:rPr lang="nl-NL" dirty="0"/>
              <a:t>Object </a:t>
            </a:r>
            <a:r>
              <a:rPr lang="nl-NL" dirty="0" err="1"/>
              <a:t>Recognition</a:t>
            </a:r>
            <a:r>
              <a:rPr lang="nl-NL" dirty="0"/>
              <a:t> </a:t>
            </a:r>
            <a:r>
              <a:rPr lang="nl-NL" dirty="0" err="1"/>
              <a:t>and</a:t>
            </a:r>
            <a:r>
              <a:rPr lang="nl-NL" dirty="0"/>
              <a:t> </a:t>
            </a:r>
            <a:r>
              <a:rPr lang="nl-NL" dirty="0" err="1"/>
              <a:t>Detection</a:t>
            </a:r>
            <a:r>
              <a:rPr lang="nl-NL" dirty="0"/>
              <a:t>: </a:t>
            </a:r>
            <a:r>
              <a:rPr lang="nl-NL" dirty="0" err="1"/>
              <a:t>Classificiation</a:t>
            </a:r>
            <a:r>
              <a:rPr lang="nl-NL" dirty="0"/>
              <a:t> + </a:t>
            </a:r>
            <a:r>
              <a:rPr lang="nl-NL" dirty="0" err="1"/>
              <a:t>Localisation</a:t>
            </a:r>
            <a:endParaRPr lang="nl-NL" dirty="0"/>
          </a:p>
          <a:p>
            <a:pPr marL="457200" lvl="1" indent="0">
              <a:buNone/>
            </a:pPr>
            <a:r>
              <a:rPr lang="nl-NL" dirty="0"/>
              <a:t>	Understand </a:t>
            </a:r>
            <a:r>
              <a:rPr lang="nl-NL" dirty="0" err="1"/>
              <a:t>what</a:t>
            </a:r>
            <a:r>
              <a:rPr lang="nl-NL" dirty="0"/>
              <a:t>, </a:t>
            </a:r>
            <a:r>
              <a:rPr lang="nl-NL" dirty="0" err="1"/>
              <a:t>and</a:t>
            </a:r>
            <a:r>
              <a:rPr lang="nl-NL" dirty="0"/>
              <a:t> </a:t>
            </a:r>
            <a:r>
              <a:rPr lang="nl-NL" dirty="0" err="1"/>
              <a:t>where</a:t>
            </a:r>
            <a:r>
              <a:rPr lang="nl-NL" dirty="0"/>
              <a:t> via </a:t>
            </a:r>
            <a:r>
              <a:rPr lang="nl-NL" dirty="0" err="1"/>
              <a:t>Bounding</a:t>
            </a:r>
            <a:r>
              <a:rPr lang="nl-NL" dirty="0"/>
              <a:t> </a:t>
            </a:r>
            <a:r>
              <a:rPr lang="nl-NL" dirty="0" err="1"/>
              <a:t>Boxes</a:t>
            </a:r>
            <a:endParaRPr lang="nl-NL" dirty="0"/>
          </a:p>
          <a:p>
            <a:pPr marL="514350" indent="-514350">
              <a:buFont typeface="+mj-lt"/>
              <a:buAutoNum type="arabicPeriod"/>
            </a:pPr>
            <a:r>
              <a:rPr lang="nl-NL" dirty="0" err="1"/>
              <a:t>Semantic</a:t>
            </a:r>
            <a:r>
              <a:rPr lang="nl-NL" dirty="0"/>
              <a:t> </a:t>
            </a:r>
            <a:r>
              <a:rPr lang="nl-NL" dirty="0" err="1"/>
              <a:t>Segmentation</a:t>
            </a:r>
            <a:endParaRPr lang="nl-NL" dirty="0"/>
          </a:p>
          <a:p>
            <a:pPr marL="457200" lvl="1" indent="0">
              <a:buNone/>
            </a:pPr>
            <a:r>
              <a:rPr lang="nl-NL" dirty="0"/>
              <a:t>	Understand </a:t>
            </a:r>
            <a:r>
              <a:rPr lang="nl-NL" dirty="0" err="1"/>
              <a:t>what</a:t>
            </a:r>
            <a:r>
              <a:rPr lang="nl-NL" dirty="0"/>
              <a:t>, </a:t>
            </a:r>
            <a:r>
              <a:rPr lang="nl-NL" dirty="0" err="1"/>
              <a:t>and</a:t>
            </a:r>
            <a:r>
              <a:rPr lang="nl-NL" dirty="0"/>
              <a:t> </a:t>
            </a:r>
            <a:r>
              <a:rPr lang="nl-NL" dirty="0" err="1"/>
              <a:t>where</a:t>
            </a:r>
            <a:r>
              <a:rPr lang="nl-NL" dirty="0"/>
              <a:t> </a:t>
            </a:r>
            <a:r>
              <a:rPr lang="nl-NL" dirty="0" err="1"/>
              <a:t>by</a:t>
            </a:r>
            <a:r>
              <a:rPr lang="nl-NL" dirty="0"/>
              <a:t> </a:t>
            </a:r>
            <a:r>
              <a:rPr lang="nl-NL" dirty="0" err="1"/>
              <a:t>classifying</a:t>
            </a:r>
            <a:r>
              <a:rPr lang="nl-NL" dirty="0"/>
              <a:t> </a:t>
            </a:r>
            <a:r>
              <a:rPr lang="nl-NL" dirty="0" err="1"/>
              <a:t>each</a:t>
            </a:r>
            <a:r>
              <a:rPr lang="nl-NL" dirty="0"/>
              <a:t> pixel </a:t>
            </a:r>
            <a:r>
              <a:rPr lang="nl-NL" dirty="0" err="1"/>
              <a:t>to</a:t>
            </a:r>
            <a:r>
              <a:rPr lang="nl-NL" dirty="0"/>
              <a:t> </a:t>
            </a:r>
            <a:r>
              <a:rPr lang="nl-NL" dirty="0" err="1"/>
              <a:t>the</a:t>
            </a:r>
            <a:r>
              <a:rPr lang="nl-NL" dirty="0"/>
              <a:t> </a:t>
            </a:r>
            <a:r>
              <a:rPr lang="nl-NL" dirty="0" err="1"/>
              <a:t>what</a:t>
            </a:r>
            <a:endParaRPr lang="nl-NL" dirty="0"/>
          </a:p>
          <a:p>
            <a:pPr marL="514350" indent="-514350">
              <a:buFont typeface="+mj-lt"/>
              <a:buAutoNum type="arabicPeriod"/>
            </a:pPr>
            <a:r>
              <a:rPr lang="nl-NL" dirty="0" err="1"/>
              <a:t>Instance-aware</a:t>
            </a:r>
            <a:r>
              <a:rPr lang="nl-NL" dirty="0"/>
              <a:t> </a:t>
            </a:r>
            <a:r>
              <a:rPr lang="nl-NL" dirty="0" err="1"/>
              <a:t>Semantic</a:t>
            </a:r>
            <a:r>
              <a:rPr lang="nl-NL" dirty="0"/>
              <a:t> </a:t>
            </a:r>
            <a:r>
              <a:rPr lang="nl-NL" dirty="0" err="1"/>
              <a:t>Segmentation</a:t>
            </a:r>
            <a:endParaRPr lang="nl-NL" dirty="0"/>
          </a:p>
          <a:p>
            <a:pPr marL="457200" lvl="1" indent="0">
              <a:buNone/>
            </a:pPr>
            <a:r>
              <a:rPr lang="nl-NL" dirty="0"/>
              <a:t>	</a:t>
            </a:r>
            <a:r>
              <a:rPr lang="nl-NL" dirty="0" err="1"/>
              <a:t>Subclass</a:t>
            </a:r>
            <a:r>
              <a:rPr lang="nl-NL" dirty="0"/>
              <a:t> of </a:t>
            </a:r>
            <a:r>
              <a:rPr lang="nl-NL" dirty="0" err="1"/>
              <a:t>semantic</a:t>
            </a:r>
            <a:r>
              <a:rPr lang="nl-NL" dirty="0"/>
              <a:t> </a:t>
            </a:r>
            <a:r>
              <a:rPr lang="nl-NL" dirty="0" err="1"/>
              <a:t>segmentation</a:t>
            </a:r>
            <a:r>
              <a:rPr lang="nl-NL" dirty="0"/>
              <a:t> (</a:t>
            </a:r>
            <a:r>
              <a:rPr lang="nl-NL" dirty="0" err="1"/>
              <a:t>what+where</a:t>
            </a:r>
            <a:r>
              <a:rPr lang="nl-NL" dirty="0"/>
              <a:t> </a:t>
            </a:r>
            <a:r>
              <a:rPr lang="nl-NL" dirty="0" err="1"/>
              <a:t>by</a:t>
            </a:r>
            <a:r>
              <a:rPr lang="nl-NL" dirty="0"/>
              <a:t> </a:t>
            </a:r>
            <a:r>
              <a:rPr lang="nl-NL" dirty="0" err="1"/>
              <a:t>pixelwise</a:t>
            </a:r>
            <a:r>
              <a:rPr lang="nl-NL" dirty="0"/>
              <a:t> </a:t>
            </a:r>
            <a:r>
              <a:rPr lang="nl-NL" dirty="0" err="1"/>
              <a:t>classification</a:t>
            </a:r>
            <a:r>
              <a:rPr lang="nl-NL" dirty="0"/>
              <a:t> 	of </a:t>
            </a:r>
            <a:r>
              <a:rPr lang="nl-NL" dirty="0" err="1"/>
              <a:t>objects</a:t>
            </a:r>
            <a:r>
              <a:rPr lang="nl-NL" dirty="0"/>
              <a:t>), </a:t>
            </a:r>
            <a:r>
              <a:rPr lang="nl-NL" dirty="0" err="1"/>
              <a:t>and</a:t>
            </a:r>
            <a:r>
              <a:rPr lang="nl-NL" dirty="0"/>
              <a:t> </a:t>
            </a:r>
            <a:r>
              <a:rPr lang="nl-NL" dirty="0" err="1"/>
              <a:t>adding</a:t>
            </a:r>
            <a:r>
              <a:rPr lang="nl-NL" dirty="0"/>
              <a:t> </a:t>
            </a:r>
            <a:r>
              <a:rPr lang="nl-NL" dirty="0" err="1"/>
              <a:t>an</a:t>
            </a:r>
            <a:r>
              <a:rPr lang="nl-NL" dirty="0"/>
              <a:t> ID </a:t>
            </a:r>
            <a:r>
              <a:rPr lang="nl-NL" dirty="0" err="1"/>
              <a:t>to</a:t>
            </a:r>
            <a:r>
              <a:rPr lang="nl-NL" dirty="0"/>
              <a:t> </a:t>
            </a:r>
            <a:r>
              <a:rPr lang="nl-NL" dirty="0" err="1"/>
              <a:t>each</a:t>
            </a:r>
            <a:r>
              <a:rPr lang="nl-NL" dirty="0"/>
              <a:t> object</a:t>
            </a:r>
          </a:p>
        </p:txBody>
      </p:sp>
    </p:spTree>
    <p:extLst>
      <p:ext uri="{BB962C8B-B14F-4D97-AF65-F5344CB8AC3E}">
        <p14:creationId xmlns:p14="http://schemas.microsoft.com/office/powerpoint/2010/main" val="2627697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92B6F-4F3E-4662-8A89-3E4113C22576}"/>
              </a:ext>
            </a:extLst>
          </p:cNvPr>
          <p:cNvSpPr>
            <a:spLocks noGrp="1"/>
          </p:cNvSpPr>
          <p:nvPr>
            <p:ph type="title"/>
          </p:nvPr>
        </p:nvSpPr>
        <p:spPr/>
        <p:txBody>
          <a:bodyPr/>
          <a:lstStyle/>
          <a:p>
            <a:endParaRPr lang="nl-BE"/>
          </a:p>
        </p:txBody>
      </p:sp>
      <p:pic>
        <p:nvPicPr>
          <p:cNvPr id="1026" name="Picture 2">
            <a:extLst>
              <a:ext uri="{FF2B5EF4-FFF2-40B4-BE49-F238E27FC236}">
                <a16:creationId xmlns:a16="http://schemas.microsoft.com/office/drawing/2014/main" id="{62DC73A0-34D2-4B20-9CD7-9A243A30E5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0736"/>
            <a:ext cx="12192000" cy="619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29246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e37ab7a-2f9d-4b11-8a70-b8adeec1f2f3">
      <UserInfo>
        <DisplayName>Veerle Asaert</DisplayName>
        <AccountId>904</AccountId>
        <AccountType/>
      </UserInfo>
      <UserInfo>
        <DisplayName>Tristan Fransen</DisplayName>
        <AccountId>157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8F0E765827BE459D2E2F10D4AE71B1" ma:contentTypeVersion="" ma:contentTypeDescription="Een nieuw document maken." ma:contentTypeScope="" ma:versionID="c0320dba463d8f422b7ed7f36603ff35">
  <xsd:schema xmlns:xsd="http://www.w3.org/2001/XMLSchema" xmlns:xs="http://www.w3.org/2001/XMLSchema" xmlns:p="http://schemas.microsoft.com/office/2006/metadata/properties" xmlns:ns2="1e37ab7a-2f9d-4b11-8a70-b8adeec1f2f3" xmlns:ns3="2dc40555-4930-49f9-9de7-282035349440" xmlns:ns4="3b189b6c-2ec9-404f-8344-cfe33c8ec286" targetNamespace="http://schemas.microsoft.com/office/2006/metadata/properties" ma:root="true" ma:fieldsID="dd257c2accf6e2694483929657566940" ns2:_="" ns3:_="" ns4:_="">
    <xsd:import namespace="1e37ab7a-2f9d-4b11-8a70-b8adeec1f2f3"/>
    <xsd:import namespace="2dc40555-4930-49f9-9de7-282035349440"/>
    <xsd:import namespace="3b189b6c-2ec9-404f-8344-cfe33c8ec286"/>
    <xsd:element name="properties">
      <xsd:complexType>
        <xsd:sequence>
          <xsd:element name="documentManagement">
            <xsd:complexType>
              <xsd:all>
                <xsd:element ref="ns2:SharedWithUsers" minOccurs="0"/>
                <xsd:element ref="ns2:SharingHintHash" minOccurs="0"/>
                <xsd:element ref="ns2: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b7a-2f9d-4b11-8a70-b8adeec1f2f3"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Hint-hash delen" ma:internalName="SharingHintHash" ma:readOnly="true">
      <xsd:simpleType>
        <xsd:restriction base="dms:Text"/>
      </xsd:simpleType>
    </xsd:element>
    <xsd:element name="SharedWithDetails" ma:index="10"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c40555-4930-49f9-9de7-282035349440" elementFormDefault="qualified">
    <xsd:import namespace="http://schemas.microsoft.com/office/2006/documentManagement/types"/>
    <xsd:import namespace="http://schemas.microsoft.com/office/infopath/2007/PartnerControls"/>
    <xsd:element name="LastSharedByUser" ma:index="11" nillable="true" ma:displayName="Laatst gedeeld, per gebruiker" ma:description="" ma:internalName="LastSharedByUser" ma:readOnly="true">
      <xsd:simpleType>
        <xsd:restriction base="dms:Note">
          <xsd:maxLength value="255"/>
        </xsd:restriction>
      </xsd:simpleType>
    </xsd:element>
    <xsd:element name="LastSharedByTime" ma:index="12" nillable="true" ma:displayName="Laatst gedeeld, per tijdstip"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b189b6c-2ec9-404f-8344-cfe33c8ec286"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1D9E19-D54E-45B2-A90B-81CCF0C261D8}">
  <ds:schemaRefs>
    <ds:schemaRef ds:uri="http://schemas.microsoft.com/sharepoint/v3/contenttype/forms"/>
  </ds:schemaRefs>
</ds:datastoreItem>
</file>

<file path=customXml/itemProps2.xml><?xml version="1.0" encoding="utf-8"?>
<ds:datastoreItem xmlns:ds="http://schemas.openxmlformats.org/officeDocument/2006/customXml" ds:itemID="{9CA3E96F-7133-41F5-80DF-B5FE2ECD7683}">
  <ds:schemaRefs>
    <ds:schemaRef ds:uri="http://schemas.microsoft.com/office/2006/metadata/properties"/>
    <ds:schemaRef ds:uri="http://schemas.microsoft.com/office/infopath/2007/PartnerControls"/>
    <ds:schemaRef ds:uri="1e37ab7a-2f9d-4b11-8a70-b8adeec1f2f3"/>
  </ds:schemaRefs>
</ds:datastoreItem>
</file>

<file path=customXml/itemProps3.xml><?xml version="1.0" encoding="utf-8"?>
<ds:datastoreItem xmlns:ds="http://schemas.openxmlformats.org/officeDocument/2006/customXml" ds:itemID="{30DAC0E1-EB8C-488A-9645-68396A26F2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b7a-2f9d-4b11-8a70-b8adeec1f2f3"/>
    <ds:schemaRef ds:uri="2dc40555-4930-49f9-9de7-282035349440"/>
    <ds:schemaRef ds:uri="3b189b6c-2ec9-404f-8344-cfe33c8ec2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6606</TotalTime>
  <Words>1077</Words>
  <Application>Microsoft Office PowerPoint</Application>
  <PresentationFormat>Breedbeeld</PresentationFormat>
  <Paragraphs>115</Paragraphs>
  <Slides>40</Slides>
  <Notes>27</Notes>
  <HiddenSlides>0</HiddenSlides>
  <MMClips>1</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40</vt:i4>
      </vt:variant>
    </vt:vector>
  </HeadingPairs>
  <TitlesOfParts>
    <vt:vector size="46" baseType="lpstr">
      <vt:lpstr>Arial</vt:lpstr>
      <vt:lpstr>Calibri</vt:lpstr>
      <vt:lpstr>Calibri Light</vt:lpstr>
      <vt:lpstr>Courier New</vt:lpstr>
      <vt:lpstr>Wingdings</vt:lpstr>
      <vt:lpstr>Kantoorthema</vt:lpstr>
      <vt:lpstr>Neural Networks</vt:lpstr>
      <vt:lpstr>Multi-Class verses Multi-Label</vt:lpstr>
      <vt:lpstr>PowerPoint-presentatie</vt:lpstr>
      <vt:lpstr>Multi-Class Classification</vt:lpstr>
      <vt:lpstr>Multi-Label Classification</vt:lpstr>
      <vt:lpstr>Neural Networks</vt:lpstr>
      <vt:lpstr>Segmentation</vt:lpstr>
      <vt:lpstr>Computer Vision Evolution</vt:lpstr>
      <vt:lpstr>PowerPoint-presentatie</vt:lpstr>
      <vt:lpstr>PowerPoint-presentatie</vt:lpstr>
      <vt:lpstr>Object Detection (bounding boxes)</vt:lpstr>
      <vt:lpstr>Semantic Segmentation</vt:lpstr>
      <vt:lpstr>PowerPoint-presentatie</vt:lpstr>
      <vt:lpstr>PowerPoint-presentatie</vt:lpstr>
      <vt:lpstr>PowerPoint-presentatie</vt:lpstr>
      <vt:lpstr>Use cases: Segmentation</vt:lpstr>
      <vt:lpstr>Classification + Localization</vt:lpstr>
      <vt:lpstr>Classification &amp; Localization</vt:lpstr>
      <vt:lpstr>Object Detection</vt:lpstr>
      <vt:lpstr>Object Detection</vt:lpstr>
      <vt:lpstr>PowerPoint-presentatie</vt:lpstr>
      <vt:lpstr>YOLOv3 for the win…</vt:lpstr>
      <vt:lpstr>Semantic Segmentation</vt:lpstr>
      <vt:lpstr>PowerPoint-presentatie</vt:lpstr>
      <vt:lpstr>Transpose Convolutions (‘deconvolution’)</vt:lpstr>
      <vt:lpstr>PowerPoint-presentatie</vt:lpstr>
      <vt:lpstr>SegNet</vt:lpstr>
      <vt:lpstr>DeconvNet</vt:lpstr>
      <vt:lpstr>U-NET</vt:lpstr>
      <vt:lpstr>Instance Segmentation</vt:lpstr>
      <vt:lpstr>Mask R-CNN</vt:lpstr>
      <vt:lpstr>Detectron2 (PyTorch)</vt:lpstr>
      <vt:lpstr>PowerPoint-presentatie</vt:lpstr>
      <vt:lpstr>Segmentation Datasets</vt:lpstr>
      <vt:lpstr>Own Segmentation Datasets</vt:lpstr>
      <vt:lpstr>PowerPoint-presentatie</vt:lpstr>
      <vt:lpstr>Multilabel best:</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dc:creator>Bram Heyns</dc:creator>
  <cp:lastModifiedBy>Bram Heyns</cp:lastModifiedBy>
  <cp:revision>123</cp:revision>
  <dcterms:created xsi:type="dcterms:W3CDTF">2019-10-13T12:36:30Z</dcterms:created>
  <dcterms:modified xsi:type="dcterms:W3CDTF">2019-12-09T08:05:41Z</dcterms:modified>
</cp:coreProperties>
</file>